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04" r:id="rId5"/>
    <p:sldMasterId id="2147483706" r:id="rId6"/>
    <p:sldMasterId id="2147483708" r:id="rId7"/>
  </p:sldMasterIdLst>
  <p:notesMasterIdLst>
    <p:notesMasterId r:id="rId3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359" r:id="rId15"/>
    <p:sldId id="264" r:id="rId16"/>
    <p:sldId id="336" r:id="rId17"/>
    <p:sldId id="338" r:id="rId18"/>
    <p:sldId id="339" r:id="rId19"/>
    <p:sldId id="340" r:id="rId20"/>
    <p:sldId id="341" r:id="rId21"/>
    <p:sldId id="342" r:id="rId22"/>
    <p:sldId id="345" r:id="rId23"/>
    <p:sldId id="346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3DA9F-A3B8-4F5A-B5BD-6A9BC3C5927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9BA2-E3FB-4FB2-8D7A-FD6A78B0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FF8E2-44FC-4B4F-BD69-5EAB2C3DA3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FF8E2-44FC-4B4F-BD69-5EAB2C3DA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FF8E2-44FC-4B4F-BD69-5EAB2C3DA3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6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FF8E2-44FC-4B4F-BD69-5EAB2C3DA3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9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FF8E2-44FC-4B4F-BD69-5EAB2C3DA3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FF8E2-44FC-4B4F-BD69-5EAB2C3DA3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9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FF8E2-44FC-4B4F-BD69-5EAB2C3DA3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with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1170F8-C59B-8885-79CE-CAE108FAF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91" y="481703"/>
            <a:ext cx="5667217" cy="58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w/ Presentation Title and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30DAD4E-EFFD-0A02-F6AF-7D9A50FF0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" b="14645"/>
          <a:stretch/>
        </p:blipFill>
        <p:spPr>
          <a:xfrm>
            <a:off x="3455895" y="275208"/>
            <a:ext cx="5280210" cy="4797428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1A50631-8001-9429-E4D8-FD912F92EB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7883" y="5177241"/>
            <a:ext cx="5336234" cy="5222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6DCFA9B-1658-BA38-C2DD-E6A98B4A0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83" y="5711381"/>
            <a:ext cx="5336234" cy="5222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/>
              <a:t>Click to add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8133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 with transluc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1E9A2-BE3F-A9F4-0A6B-C8DB2E5F01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34" y="2139518"/>
            <a:ext cx="351497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>
                <a:latin typeface="Avenir Next LT Pro Light" panose="020B0304020202020204" pitchFamily="34" charset="0"/>
              </a:rPr>
              <a:t>Click to insert title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3DD11E-BD5B-AAD8-A224-63E5A55B9ACA}"/>
              </a:ext>
            </a:extLst>
          </p:cNvPr>
          <p:cNvCxnSpPr>
            <a:cxnSpLocks/>
          </p:cNvCxnSpPr>
          <p:nvPr/>
        </p:nvCxnSpPr>
        <p:spPr>
          <a:xfrm>
            <a:off x="497734" y="2772325"/>
            <a:ext cx="4721123" cy="0"/>
          </a:xfrm>
          <a:prstGeom prst="line">
            <a:avLst/>
          </a:prstGeom>
          <a:ln w="19050">
            <a:solidFill>
              <a:srgbClr val="F4A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A5F5E6-0582-0B59-7B17-AFF90E1E6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8"/>
          <a:stretch/>
        </p:blipFill>
        <p:spPr>
          <a:xfrm>
            <a:off x="1474646" y="229988"/>
            <a:ext cx="9242705" cy="639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03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ONLY FOR MARKE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3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, no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300C8-EB32-0E62-0E1B-03F1F2D73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Proprietary &amp; confidential information of LAITEK Inc</a:t>
            </a:r>
          </a:p>
        </p:txBody>
      </p:sp>
    </p:spTree>
    <p:extLst>
      <p:ext uri="{BB962C8B-B14F-4D97-AF65-F5344CB8AC3E}">
        <p14:creationId xmlns:p14="http://schemas.microsoft.com/office/powerpoint/2010/main" val="21373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300C8-EB32-0E62-0E1B-03F1F2D73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Proprietary &amp; confidential information of LAITEK Inc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0741C4-58F1-FCB6-A718-EBC0892B440E}"/>
              </a:ext>
            </a:extLst>
          </p:cNvPr>
          <p:cNvCxnSpPr>
            <a:cxnSpLocks/>
          </p:cNvCxnSpPr>
          <p:nvPr/>
        </p:nvCxnSpPr>
        <p:spPr>
          <a:xfrm>
            <a:off x="312516" y="1431797"/>
            <a:ext cx="4721123" cy="0"/>
          </a:xfrm>
          <a:prstGeom prst="line">
            <a:avLst/>
          </a:prstGeom>
          <a:ln w="19050">
            <a:solidFill>
              <a:srgbClr val="F4A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A02679C2-1512-6B6D-5C6B-074354BDE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16" y="935581"/>
            <a:ext cx="4372992" cy="5936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7D3454-58DF-1757-B786-2F74B2D11E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516" y="1928014"/>
            <a:ext cx="533623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699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Fa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300C8-EB32-0E62-0E1B-03F1F2D73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Proprietary &amp; confidential information of LAITEK Inc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0741C4-58F1-FCB6-A718-EBC0892B440E}"/>
              </a:ext>
            </a:extLst>
          </p:cNvPr>
          <p:cNvCxnSpPr>
            <a:cxnSpLocks/>
          </p:cNvCxnSpPr>
          <p:nvPr/>
        </p:nvCxnSpPr>
        <p:spPr>
          <a:xfrm>
            <a:off x="312516" y="1431797"/>
            <a:ext cx="4721123" cy="0"/>
          </a:xfrm>
          <a:prstGeom prst="line">
            <a:avLst/>
          </a:prstGeom>
          <a:ln w="19050">
            <a:solidFill>
              <a:srgbClr val="F4A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0">
            <a:extLst>
              <a:ext uri="{FF2B5EF4-FFF2-40B4-BE49-F238E27FC236}">
                <a16:creationId xmlns:a16="http://schemas.microsoft.com/office/drawing/2014/main" id="{22BCE22B-4809-4A8E-0968-FD5149AC9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16" y="935581"/>
            <a:ext cx="4372992" cy="5936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ECE8A00-24DC-56EC-ABAF-08FBF0C2EE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516" y="1928014"/>
            <a:ext cx="533623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857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Fa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300C8-EB32-0E62-0E1B-03F1F2D73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Proprietary &amp; confidential information of LAITEK Inc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0741C4-58F1-FCB6-A718-EBC0892B440E}"/>
              </a:ext>
            </a:extLst>
          </p:cNvPr>
          <p:cNvCxnSpPr>
            <a:cxnSpLocks/>
          </p:cNvCxnSpPr>
          <p:nvPr/>
        </p:nvCxnSpPr>
        <p:spPr>
          <a:xfrm>
            <a:off x="312516" y="1431797"/>
            <a:ext cx="4721123" cy="0"/>
          </a:xfrm>
          <a:prstGeom prst="line">
            <a:avLst/>
          </a:prstGeom>
          <a:ln w="19050">
            <a:solidFill>
              <a:srgbClr val="F4A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0">
            <a:extLst>
              <a:ext uri="{FF2B5EF4-FFF2-40B4-BE49-F238E27FC236}">
                <a16:creationId xmlns:a16="http://schemas.microsoft.com/office/drawing/2014/main" id="{8E056650-D244-9054-E82B-0A7C2BBDF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16" y="935581"/>
            <a:ext cx="4372992" cy="5936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2134553-562B-76FA-D68A-BDC0515186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516" y="1928014"/>
            <a:ext cx="533623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venir Next LT Pro Light" panose="020B03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1585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slide" Target="../slides/slide1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../slides/slide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95F1C38-D47F-F006-6446-D10CB69D2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065ECAC-0D93-7A5A-B53C-B53F660A8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6AB09-FC47-E82A-3EAC-8E2E36545379}"/>
              </a:ext>
            </a:extLst>
          </p:cNvPr>
          <p:cNvSpPr/>
          <p:nvPr/>
        </p:nvSpPr>
        <p:spPr>
          <a:xfrm>
            <a:off x="0" y="377073"/>
            <a:ext cx="12192000" cy="57880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3C3-CF58-492E-24C3-89F2677B4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/>
              <a:t>Proprietary &amp; confidential information of LAITEK Inc</a:t>
            </a:r>
          </a:p>
        </p:txBody>
      </p:sp>
      <p:pic>
        <p:nvPicPr>
          <p:cNvPr id="9" name="Picture 8" descr="Shape&#10;&#10;Description automatically generated with medium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42D790BD-7D2B-1501-A5A7-73B2010820F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" y="6254788"/>
            <a:ext cx="2003328" cy="489985"/>
          </a:xfrm>
          <a:prstGeom prst="rect">
            <a:avLst/>
          </a:prstGeom>
        </p:spPr>
      </p:pic>
      <p:pic>
        <p:nvPicPr>
          <p:cNvPr id="10" name="Picture 9" descr="Shape, background pattern&#10;&#10;Description automatically generated">
            <a:extLst>
              <a:ext uri="{FF2B5EF4-FFF2-40B4-BE49-F238E27FC236}">
                <a16:creationId xmlns:a16="http://schemas.microsoft.com/office/drawing/2014/main" id="{E887B76E-4E83-68F5-701F-22FB5A84473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77" y="2473027"/>
            <a:ext cx="4603423" cy="4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065ECAC-0D93-7A5A-B53C-B53F660A8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3C3-CF58-492E-24C3-89F2677B4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/>
              <a:t>Proprietary &amp; confidential information of LAITEK Inc</a:t>
            </a:r>
          </a:p>
        </p:txBody>
      </p:sp>
      <p:pic>
        <p:nvPicPr>
          <p:cNvPr id="9" name="Picture 8" descr="Shape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42D790BD-7D2B-1501-A5A7-73B2010820F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" y="6254788"/>
            <a:ext cx="2003328" cy="4899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209021-0E9D-E2F8-16F3-6F36875655AF}"/>
              </a:ext>
            </a:extLst>
          </p:cNvPr>
          <p:cNvSpPr/>
          <p:nvPr/>
        </p:nvSpPr>
        <p:spPr>
          <a:xfrm>
            <a:off x="0" y="377073"/>
            <a:ext cx="11898775" cy="5788058"/>
          </a:xfrm>
          <a:prstGeom prst="rect">
            <a:avLst/>
          </a:prstGeom>
          <a:gradFill>
            <a:gsLst>
              <a:gs pos="67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background pattern&#10;&#10;Description automatically generated">
            <a:extLst>
              <a:ext uri="{FF2B5EF4-FFF2-40B4-BE49-F238E27FC236}">
                <a16:creationId xmlns:a16="http://schemas.microsoft.com/office/drawing/2014/main" id="{E887B76E-4E83-68F5-701F-22FB5A84473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77" y="2473027"/>
            <a:ext cx="4603423" cy="4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53C1386-F1B3-F22F-7538-F725793AA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3C3-CF58-492E-24C3-89F2677B4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1">
                <a:solidFill>
                  <a:schemeClr val="bg1"/>
                </a:solidFill>
              </a:defRPr>
            </a:lvl1pPr>
          </a:lstStyle>
          <a:p>
            <a:r>
              <a:rPr lang="en-US"/>
              <a:t>Proprietary &amp; confidential information of LAITEK Inc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7D8A1-7F39-64CA-9FFC-85E30A7B17ED}"/>
              </a:ext>
            </a:extLst>
          </p:cNvPr>
          <p:cNvSpPr/>
          <p:nvPr/>
        </p:nvSpPr>
        <p:spPr>
          <a:xfrm>
            <a:off x="0" y="377073"/>
            <a:ext cx="12192000" cy="5788058"/>
          </a:xfrm>
          <a:prstGeom prst="rect">
            <a:avLst/>
          </a:prstGeom>
          <a:gradFill>
            <a:gsLst>
              <a:gs pos="100000">
                <a:schemeClr val="bg2"/>
              </a:gs>
              <a:gs pos="55000">
                <a:srgbClr val="040D22"/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42D790BD-7D2B-1501-A5A7-73B2010820F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" y="6254788"/>
            <a:ext cx="2003328" cy="489985"/>
          </a:xfrm>
          <a:prstGeom prst="rect">
            <a:avLst/>
          </a:prstGeom>
        </p:spPr>
      </p:pic>
      <p:pic>
        <p:nvPicPr>
          <p:cNvPr id="10" name="Picture 9" descr="Shape, background pattern&#10;&#10;Description automatically generated">
            <a:extLst>
              <a:ext uri="{FF2B5EF4-FFF2-40B4-BE49-F238E27FC236}">
                <a16:creationId xmlns:a16="http://schemas.microsoft.com/office/drawing/2014/main" id="{E887B76E-4E83-68F5-701F-22FB5A84473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77" y="2473027"/>
            <a:ext cx="4603423" cy="4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slide" Target="slide24.xml"/><Relationship Id="rId12" Type="http://schemas.openxmlformats.org/officeDocument/2006/relationships/slide" Target="slide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slide" Target="slide1.xml"/><Relationship Id="rId1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slide" Target="slide22.xml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slide" Target="slide19.xml"/><Relationship Id="rId4" Type="http://schemas.openxmlformats.org/officeDocument/2006/relationships/image" Target="../media/image11.png"/><Relationship Id="rId9" Type="http://schemas.openxmlformats.org/officeDocument/2006/relationships/slide" Target="slide18.xm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0AA-9649-D4D0-AD7E-0ADB9A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24388-7488-7770-B97D-8F4412E4E434}"/>
              </a:ext>
            </a:extLst>
          </p:cNvPr>
          <p:cNvSpPr txBox="1"/>
          <p:nvPr/>
        </p:nvSpPr>
        <p:spPr>
          <a:xfrm>
            <a:off x="714879" y="1763819"/>
            <a:ext cx="504489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Phase One — Project Initiation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9A96C-FB1E-1AAB-540B-E8F50ECDE407}"/>
              </a:ext>
            </a:extLst>
          </p:cNvPr>
          <p:cNvSpPr txBox="1"/>
          <p:nvPr/>
        </p:nvSpPr>
        <p:spPr>
          <a:xfrm>
            <a:off x="714879" y="2315141"/>
            <a:ext cx="4726036" cy="24160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Prepare project plan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Laitek internal project kick-off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Site kick-off with stakeholders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Server delivery and setup or VM setup and configuration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Setup VPN Connectivity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bg2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73B4-5EDC-97D1-0F87-59D7901FE64E}"/>
              </a:ext>
            </a:extLst>
          </p:cNvPr>
          <p:cNvSpPr txBox="1"/>
          <p:nvPr/>
        </p:nvSpPr>
        <p:spPr>
          <a:xfrm>
            <a:off x="714879" y="4627371"/>
            <a:ext cx="58273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Phase Two — Migration Server 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C2D1C-A7C0-0D2D-993F-275CFCD294D3}"/>
              </a:ext>
            </a:extLst>
          </p:cNvPr>
          <p:cNvSpPr txBox="1"/>
          <p:nvPr/>
        </p:nvSpPr>
        <p:spPr>
          <a:xfrm>
            <a:off x="719053" y="5199144"/>
            <a:ext cx="5130225" cy="7232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Prepare Server, Database and Code Updates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Monitoring and Antivirus Setup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DE86DEC-C531-C65B-A3A1-8EBC0EC3E40B}"/>
              </a:ext>
            </a:extLst>
          </p:cNvPr>
          <p:cNvSpPr/>
          <p:nvPr/>
        </p:nvSpPr>
        <p:spPr>
          <a:xfrm>
            <a:off x="11517857" y="6157314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15CD0-7415-6BBD-8890-928EC2546830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A110B8-91EA-A445-71EF-A88366F2D55B}"/>
              </a:ext>
            </a:extLst>
          </p:cNvPr>
          <p:cNvSpPr/>
          <p:nvPr/>
        </p:nvSpPr>
        <p:spPr>
          <a:xfrm>
            <a:off x="7611514" y="736509"/>
            <a:ext cx="3210366" cy="1427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BED80B4-3C9C-F8E4-52EE-A440A7E3C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:a16="http://schemas.microsoft.com/office/drawing/2014/main" id="{3EB03865-6F54-7DAB-3F04-58E52448EE02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6664A6-F199-E0D9-028C-812D298A7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03" y="854207"/>
            <a:ext cx="4225748" cy="5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0AA-9649-D4D0-AD7E-0ADB9A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24388-7488-7770-B97D-8F4412E4E434}"/>
              </a:ext>
            </a:extLst>
          </p:cNvPr>
          <p:cNvSpPr txBox="1"/>
          <p:nvPr/>
        </p:nvSpPr>
        <p:spPr>
          <a:xfrm>
            <a:off x="714879" y="1763819"/>
            <a:ext cx="504489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Phase Three — System Connectivity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9A96C-FB1E-1AAB-540B-E8F50ECDE407}"/>
              </a:ext>
            </a:extLst>
          </p:cNvPr>
          <p:cNvSpPr txBox="1"/>
          <p:nvPr/>
        </p:nvSpPr>
        <p:spPr>
          <a:xfrm>
            <a:off x="714879" y="2315141"/>
            <a:ext cx="4726036" cy="24160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Configure Source and Target DICOM connectivity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Perform CFIND Inventory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Provide CFIND Assessment Report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Laitek Connector Configuration and validation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Configure migration prefetch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0D2A8F15-259B-6830-FBED-77E5E5F4918C}"/>
              </a:ext>
            </a:extLst>
          </p:cNvPr>
          <p:cNvSpPr/>
          <p:nvPr/>
        </p:nvSpPr>
        <p:spPr>
          <a:xfrm>
            <a:off x="11517857" y="6157314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FA2E0-6C01-77DA-57DF-83E194EF3DD0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0B5E5254-B927-299C-2F10-000B36626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02D2F07E-8201-6C38-3655-7E69EC59CB75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6E2D6E-641A-8ABA-A310-E1C61933CAFC}"/>
              </a:ext>
            </a:extLst>
          </p:cNvPr>
          <p:cNvSpPr/>
          <p:nvPr/>
        </p:nvSpPr>
        <p:spPr>
          <a:xfrm>
            <a:off x="7620391" y="2288507"/>
            <a:ext cx="3210366" cy="70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6664A6-F199-E0D9-028C-812D298A7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03" y="854207"/>
            <a:ext cx="4225748" cy="5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0AA-9649-D4D0-AD7E-0ADB9A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24388-7488-7770-B97D-8F4412E4E434}"/>
              </a:ext>
            </a:extLst>
          </p:cNvPr>
          <p:cNvSpPr txBox="1"/>
          <p:nvPr/>
        </p:nvSpPr>
        <p:spPr>
          <a:xfrm>
            <a:off x="714879" y="1763819"/>
            <a:ext cx="504489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Phase Four — Extraction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9A96C-FB1E-1AAB-540B-E8F50ECDE407}"/>
              </a:ext>
            </a:extLst>
          </p:cNvPr>
          <p:cNvSpPr txBox="1"/>
          <p:nvPr/>
        </p:nvSpPr>
        <p:spPr>
          <a:xfrm>
            <a:off x="714879" y="2312157"/>
            <a:ext cx="4726036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Begin Extraction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Define Minimum Data Set Completion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Setup Daily Reports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Generate Accession Numbers as needed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Handling of </a:t>
            </a:r>
            <a:r>
              <a:rPr lang="en-US" sz="1800" err="1">
                <a:solidFill>
                  <a:schemeClr val="bg2"/>
                </a:solidFill>
                <a:latin typeface="Avenir LT Pro 35 Light" panose="020B0402020203020204" pitchFamily="34" charset="0"/>
              </a:rPr>
              <a:t>Multimatches</a:t>
            </a:r>
            <a:endParaRPr lang="en-US" sz="1800">
              <a:solidFill>
                <a:schemeClr val="bg2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AD02ED6-6C52-67EA-E74A-45B7C88E43EE}"/>
              </a:ext>
            </a:extLst>
          </p:cNvPr>
          <p:cNvSpPr/>
          <p:nvPr/>
        </p:nvSpPr>
        <p:spPr>
          <a:xfrm>
            <a:off x="11517857" y="6157314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370EE-3C3C-0FF5-D489-26FBA9A08F2E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pic>
        <p:nvPicPr>
          <p:cNvPr id="12" name="Picture 11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72815339-E7EB-1C2C-6FCA-3BB599EB3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0A18E960-9801-5509-5595-C22363AB777E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73A242-990D-CBAF-13F8-6A83071712ED}"/>
              </a:ext>
            </a:extLst>
          </p:cNvPr>
          <p:cNvSpPr/>
          <p:nvPr/>
        </p:nvSpPr>
        <p:spPr>
          <a:xfrm>
            <a:off x="7620391" y="3060863"/>
            <a:ext cx="3210366" cy="70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BF0D55-58B4-F803-15AC-98AEC232C26F}"/>
              </a:ext>
            </a:extLst>
          </p:cNvPr>
          <p:cNvSpPr/>
          <p:nvPr/>
        </p:nvSpPr>
        <p:spPr>
          <a:xfrm>
            <a:off x="10821879" y="3585721"/>
            <a:ext cx="1260284" cy="40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6664A6-F199-E0D9-028C-812D298A7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03" y="854207"/>
            <a:ext cx="4225748" cy="5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0AA-9649-D4D0-AD7E-0ADB9A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24388-7488-7770-B97D-8F4412E4E434}"/>
              </a:ext>
            </a:extLst>
          </p:cNvPr>
          <p:cNvSpPr txBox="1"/>
          <p:nvPr/>
        </p:nvSpPr>
        <p:spPr>
          <a:xfrm>
            <a:off x="714879" y="1763819"/>
            <a:ext cx="504489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Phase Five — Migration Preparation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9A96C-FB1E-1AAB-540B-E8F50ECDE407}"/>
              </a:ext>
            </a:extLst>
          </p:cNvPr>
          <p:cNvSpPr txBox="1"/>
          <p:nvPr/>
        </p:nvSpPr>
        <p:spPr>
          <a:xfrm>
            <a:off x="714879" y="2315141"/>
            <a:ext cx="4726036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Setup HL7 Receiver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ADT, Orders, Reports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Migrate Sample Set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Crosswalk Configuration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MRN, Procedure, Physician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Perform Integrated Testing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Client Approval of Integrated Samples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4177B51-92ED-65E2-C8D8-4B85687D6BB7}"/>
              </a:ext>
            </a:extLst>
          </p:cNvPr>
          <p:cNvSpPr/>
          <p:nvPr/>
        </p:nvSpPr>
        <p:spPr>
          <a:xfrm>
            <a:off x="11517857" y="6157314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0448D8-E21B-B035-89BC-A8E5F2A81FD0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pic>
        <p:nvPicPr>
          <p:cNvPr id="8" name="Picture 7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D46F163-381F-D9FA-3E57-509183185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952B656C-2A29-C9C5-C066-77FA19BFF67F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CF7EA-AAB7-A367-3162-6D1A1E74A328}"/>
              </a:ext>
            </a:extLst>
          </p:cNvPr>
          <p:cNvSpPr/>
          <p:nvPr/>
        </p:nvSpPr>
        <p:spPr>
          <a:xfrm>
            <a:off x="7593756" y="3833219"/>
            <a:ext cx="3210366" cy="70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170D7-BEA3-6027-A18C-24F5BF685BE0}"/>
              </a:ext>
            </a:extLst>
          </p:cNvPr>
          <p:cNvSpPr/>
          <p:nvPr/>
        </p:nvSpPr>
        <p:spPr>
          <a:xfrm>
            <a:off x="10813002" y="4344877"/>
            <a:ext cx="1260284" cy="40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6664A6-F199-E0D9-028C-812D298A7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03" y="854207"/>
            <a:ext cx="4225748" cy="5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0AA-9649-D4D0-AD7E-0ADB9A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24388-7488-7770-B97D-8F4412E4E434}"/>
              </a:ext>
            </a:extLst>
          </p:cNvPr>
          <p:cNvSpPr txBox="1"/>
          <p:nvPr/>
        </p:nvSpPr>
        <p:spPr>
          <a:xfrm>
            <a:off x="714879" y="1763819"/>
            <a:ext cx="504489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Phase Six — Migration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9A96C-FB1E-1AAB-540B-E8F50ECDE407}"/>
              </a:ext>
            </a:extLst>
          </p:cNvPr>
          <p:cNvSpPr txBox="1"/>
          <p:nvPr/>
        </p:nvSpPr>
        <p:spPr>
          <a:xfrm>
            <a:off x="714879" y="2315141"/>
            <a:ext cx="4726036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Start order migrations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Start study and report migration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Start migration prefetch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Prepare for Go-Live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Initiate clean-up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BA5C633-45A5-0188-D8B0-BC428D80236E}"/>
              </a:ext>
            </a:extLst>
          </p:cNvPr>
          <p:cNvSpPr/>
          <p:nvPr/>
        </p:nvSpPr>
        <p:spPr>
          <a:xfrm>
            <a:off x="11517857" y="6157314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805A2-A79D-D044-2AFF-1B3DE3433AB5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pic>
        <p:nvPicPr>
          <p:cNvPr id="8" name="Picture 7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D8B9A7AA-F089-AEA6-66D5-DFFA17534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DE9CF5F6-C9D2-E24C-4C7F-F39132642067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E051F8-6342-1C33-CC50-EFC37E990F16}"/>
              </a:ext>
            </a:extLst>
          </p:cNvPr>
          <p:cNvSpPr/>
          <p:nvPr/>
        </p:nvSpPr>
        <p:spPr>
          <a:xfrm>
            <a:off x="10824578" y="5192579"/>
            <a:ext cx="1260284" cy="40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A60E31-D640-5E62-5FD5-92446D7E33DE}"/>
              </a:ext>
            </a:extLst>
          </p:cNvPr>
          <p:cNvSpPr/>
          <p:nvPr/>
        </p:nvSpPr>
        <p:spPr>
          <a:xfrm>
            <a:off x="7605334" y="4613184"/>
            <a:ext cx="3210366" cy="70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6664A6-F199-E0D9-028C-812D298A7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03" y="854207"/>
            <a:ext cx="4225748" cy="5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0AA-9649-D4D0-AD7E-0ADB9A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D00D1-A4AA-FADE-F24F-D32D04ED4A2D}"/>
              </a:ext>
            </a:extLst>
          </p:cNvPr>
          <p:cNvSpPr txBox="1"/>
          <p:nvPr/>
        </p:nvSpPr>
        <p:spPr>
          <a:xfrm>
            <a:off x="733732" y="2175600"/>
            <a:ext cx="4726036" cy="1785104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/>
              </a:rPr>
              <a:t>Inbound/outbound cleanup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/>
              </a:rPr>
              <a:t>Final reconciliation on Legacy System</a:t>
            </a:r>
            <a:endParaRPr lang="en-US">
              <a:solidFill>
                <a:schemeClr val="bg2"/>
              </a:solidFill>
              <a:latin typeface="Avenir LT Pro 35 Light" panose="020B0402020203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/>
              </a:rPr>
              <a:t>Generate Exception Notice Objects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/>
              </a:rPr>
              <a:t>Final settlement sheets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/>
              </a:rPr>
              <a:t>Client Acceptance and Project Closed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73A89-930E-41CF-1E52-2B8091331232}"/>
              </a:ext>
            </a:extLst>
          </p:cNvPr>
          <p:cNvSpPr txBox="1"/>
          <p:nvPr/>
        </p:nvSpPr>
        <p:spPr>
          <a:xfrm>
            <a:off x="733732" y="4129934"/>
            <a:ext cx="536226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Exception Archive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59A2A-D8BF-FA03-2137-AEAB027B45D6}"/>
              </a:ext>
            </a:extLst>
          </p:cNvPr>
          <p:cNvSpPr txBox="1"/>
          <p:nvPr/>
        </p:nvSpPr>
        <p:spPr>
          <a:xfrm>
            <a:off x="733732" y="4710344"/>
            <a:ext cx="511665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Utilized for studies not able to migrate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Laitek solution or (ATRIUM® Keep)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Third party 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2AFF8-F9B0-2B33-905C-B8A866F34007}"/>
              </a:ext>
            </a:extLst>
          </p:cNvPr>
          <p:cNvSpPr txBox="1"/>
          <p:nvPr/>
        </p:nvSpPr>
        <p:spPr>
          <a:xfrm>
            <a:off x="733732" y="1684886"/>
            <a:ext cx="536226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Phase Seven — Project Closure 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5A14A4F-1B03-0FD8-F856-92F74B1E77F5}"/>
              </a:ext>
            </a:extLst>
          </p:cNvPr>
          <p:cNvSpPr/>
          <p:nvPr/>
        </p:nvSpPr>
        <p:spPr>
          <a:xfrm>
            <a:off x="11517857" y="6157314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9A0B2-7010-02D4-B4D3-2536AAEC3FDE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pic>
        <p:nvPicPr>
          <p:cNvPr id="4" name="Picture 3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900C8E9-EA41-E113-AD7C-75A1F9186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5" name="TextBox 4">
            <a:hlinkClick r:id="rId5" action="ppaction://hlinksldjump"/>
            <a:extLst>
              <a:ext uri="{FF2B5EF4-FFF2-40B4-BE49-F238E27FC236}">
                <a16:creationId xmlns:a16="http://schemas.microsoft.com/office/drawing/2014/main" id="{42C18BF2-D50D-0246-2600-E73E09721FC4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4A5FB-7400-1746-1B40-6A688EE9CF53}"/>
              </a:ext>
            </a:extLst>
          </p:cNvPr>
          <p:cNvSpPr/>
          <p:nvPr/>
        </p:nvSpPr>
        <p:spPr>
          <a:xfrm>
            <a:off x="7620389" y="5393721"/>
            <a:ext cx="3210366" cy="70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56664A6-F199-E0D9-028C-812D298A7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03" y="854207"/>
            <a:ext cx="4225748" cy="5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90AA-9649-D4D0-AD7E-0ADB9A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Method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5A14A4F-1B03-0FD8-F856-92F74B1E77F5}"/>
              </a:ext>
            </a:extLst>
          </p:cNvPr>
          <p:cNvSpPr/>
          <p:nvPr/>
        </p:nvSpPr>
        <p:spPr>
          <a:xfrm>
            <a:off x="11517857" y="6157314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3E86AE3A-81E0-01B1-5EB2-4DEF53D8EC2F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483F3-E42B-7AD1-272A-D2288532958B}"/>
              </a:ext>
            </a:extLst>
          </p:cNvPr>
          <p:cNvSpPr txBox="1"/>
          <p:nvPr/>
        </p:nvSpPr>
        <p:spPr>
          <a:xfrm>
            <a:off x="733732" y="1857097"/>
            <a:ext cx="536226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Avenir LT Pro 35 Light" panose="020B0402020203020204" pitchFamily="34" charset="0"/>
              </a:rPr>
              <a:t>System Health — After project closure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99BC0-340F-5343-65B6-01AAFAB27DCD}"/>
              </a:ext>
            </a:extLst>
          </p:cNvPr>
          <p:cNvSpPr txBox="1"/>
          <p:nvPr/>
        </p:nvSpPr>
        <p:spPr>
          <a:xfrm>
            <a:off x="733732" y="2437507"/>
            <a:ext cx="4726036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ATRIUM® Suite Solutions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Keep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Convert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Route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Avenir LT Pro 35 Light" panose="020B0402020203020204" pitchFamily="34" charset="0"/>
              </a:rPr>
              <a:t>Import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7B565-2224-2CC1-312F-2DDE87FF157E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pic>
        <p:nvPicPr>
          <p:cNvPr id="7" name="Picture 6" descr="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CDF984FB-ABA6-110E-0162-3CAEC8A02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C43BF8-2DA0-A657-BCE1-D6608C9DE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5569" y="935581"/>
            <a:ext cx="4699986" cy="47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D64E-D218-7094-2E97-8B9F60E6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935581"/>
            <a:ext cx="4987453" cy="593662"/>
          </a:xfrm>
        </p:spPr>
        <p:txBody>
          <a:bodyPr/>
          <a:lstStyle/>
          <a:p>
            <a:r>
              <a:rPr lang="en-US" sz="2600"/>
              <a:t>Essentials Migration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18520-773A-9252-B89B-C15891C651F6}"/>
              </a:ext>
            </a:extLst>
          </p:cNvPr>
          <p:cNvSpPr txBox="1"/>
          <p:nvPr/>
        </p:nvSpPr>
        <p:spPr>
          <a:xfrm>
            <a:off x="783266" y="1944959"/>
            <a:ext cx="6831943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</a:rPr>
              <a:t>Ideal for DICOM “as-is” migration projects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Migrate without transformations or localizations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Limited data integration scope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Appropriate for smaller, less-complex projects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</a:rPr>
              <a:t>Still backed by LAITEK Standards &amp; SOP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Regardless of size, Essentials carries the same level of care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Metadata mapping, migration prefetch, and storage validation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C1D3F65-D94C-93E4-876A-A6B06163C89E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C08608E3-2B97-FB5A-5BEA-5E1D927A7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EE9766E4-9E59-6A5D-F3E1-E445F0BF0C8F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F9F59-8E95-8BF8-742C-A6057DAEFE5E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FBA01BDD-867A-4310-DE85-E2804C64F2B9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</p:spTree>
    <p:extLst>
      <p:ext uri="{BB962C8B-B14F-4D97-AF65-F5344CB8AC3E}">
        <p14:creationId xmlns:p14="http://schemas.microsoft.com/office/powerpoint/2010/main" val="13928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D64E-D218-7094-2E97-8B9F60E6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935581"/>
            <a:ext cx="4987453" cy="593662"/>
          </a:xfrm>
        </p:spPr>
        <p:txBody>
          <a:bodyPr/>
          <a:lstStyle/>
          <a:p>
            <a:r>
              <a:rPr lang="en-US"/>
              <a:t>Custom Engineering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18520-773A-9252-B89B-C15891C651F6}"/>
              </a:ext>
            </a:extLst>
          </p:cNvPr>
          <p:cNvSpPr txBox="1"/>
          <p:nvPr/>
        </p:nvSpPr>
        <p:spPr>
          <a:xfrm>
            <a:off x="738877" y="1900570"/>
            <a:ext cx="6831943" cy="41857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Custom, unique data conversions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Regardless of the format, LAITEK can develop a solution to meet site needs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Specialized source &amp; target connectors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Anything outside of our 60+ database and storage system connectors can be built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Deep, consultative approach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LAITEK works closely with client to ensure build matches need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100+ combined years of DICOM experience</a:t>
            </a:r>
          </a:p>
          <a:p>
            <a:endParaRPr lang="en-US" sz="2000">
              <a:latin typeface="+mn-lt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549C837-3639-4459-6EC1-E8F0F2A47FDC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AD2E7A2-7E92-F9A8-9ABC-78134386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7E5339E5-3510-0596-F2BE-8BC37B225E54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AD655-5E88-F9BB-CB03-8E9AD12B73F1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42DE9CD-9FA3-6F91-BACD-762AEB9AF81E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</p:spTree>
    <p:extLst>
      <p:ext uri="{BB962C8B-B14F-4D97-AF65-F5344CB8AC3E}">
        <p14:creationId xmlns:p14="http://schemas.microsoft.com/office/powerpoint/2010/main" val="31673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D64E-D218-7094-2E97-8B9F60E6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935581"/>
            <a:ext cx="4987453" cy="593662"/>
          </a:xfrm>
        </p:spPr>
        <p:txBody>
          <a:bodyPr/>
          <a:lstStyle/>
          <a:p>
            <a:r>
              <a:rPr lang="en-US"/>
              <a:t>Data Recovery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18520-773A-9252-B89B-C15891C651F6}"/>
              </a:ext>
            </a:extLst>
          </p:cNvPr>
          <p:cNvSpPr txBox="1"/>
          <p:nvPr/>
        </p:nvSpPr>
        <p:spPr>
          <a:xfrm>
            <a:off x="738877" y="1900570"/>
            <a:ext cx="6831943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</a:rPr>
              <a:t>Unreadable study &amp; image data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PACS / VNA cannot read, view, or store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</a:rPr>
              <a:t>Discrepancy reconciliation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Corrupted files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Missing images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</a:rPr>
              <a:t>Ideal for sunsetting hardware, systems, etc.</a:t>
            </a:r>
            <a:endParaRPr lang="en-US">
              <a:solidFill>
                <a:schemeClr val="bg2"/>
              </a:solidFill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Retain valuable studies, images, and files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</a:rPr>
              <a:t>No data left behind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0906A66C-BE21-6DB9-9809-ADEAA10E28DA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288EEF8A-249A-8B74-BEF8-A126C928D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CBDE4284-6157-4A41-11A1-9B2ACD94DC43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4BEC2-0195-6C56-B70F-7F883700B98A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C1EA31FC-70C5-AAFC-AE08-CD3B8CDABC98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</p:spTree>
    <p:extLst>
      <p:ext uri="{BB962C8B-B14F-4D97-AF65-F5344CB8AC3E}">
        <p14:creationId xmlns:p14="http://schemas.microsoft.com/office/powerpoint/2010/main" val="26082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  <a:extLst>
              <a:ext uri="{FF2B5EF4-FFF2-40B4-BE49-F238E27FC236}">
                <a16:creationId xmlns:a16="http://schemas.microsoft.com/office/drawing/2014/main" id="{202414A5-61AB-9D1F-38C2-A201318DF704}"/>
              </a:ext>
            </a:extLst>
          </p:cNvPr>
          <p:cNvSpPr txBox="1"/>
          <p:nvPr/>
        </p:nvSpPr>
        <p:spPr>
          <a:xfrm>
            <a:off x="8818726" y="3771349"/>
            <a:ext cx="1998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ATRIUM®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6CF12BD9-727A-A773-A3E7-AD551661FAFA}"/>
              </a:ext>
            </a:extLst>
          </p:cNvPr>
          <p:cNvSpPr txBox="1"/>
          <p:nvPr/>
        </p:nvSpPr>
        <p:spPr>
          <a:xfrm>
            <a:off x="1703697" y="3771349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LAITEK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E4E78A-9366-4399-1B34-F3D77311C50A}"/>
              </a:ext>
            </a:extLst>
          </p:cNvPr>
          <p:cNvCxnSpPr>
            <a:cxnSpLocks/>
          </p:cNvCxnSpPr>
          <p:nvPr/>
        </p:nvCxnSpPr>
        <p:spPr>
          <a:xfrm>
            <a:off x="1610193" y="4402424"/>
            <a:ext cx="16685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60D9B3-2C36-0F47-A786-F9E20C4B412A}"/>
              </a:ext>
            </a:extLst>
          </p:cNvPr>
          <p:cNvCxnSpPr>
            <a:cxnSpLocks/>
          </p:cNvCxnSpPr>
          <p:nvPr/>
        </p:nvCxnSpPr>
        <p:spPr>
          <a:xfrm flipV="1">
            <a:off x="8681678" y="4384875"/>
            <a:ext cx="1932307" cy="1754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Hexagon 5">
            <a:extLst>
              <a:ext uri="{FF2B5EF4-FFF2-40B4-BE49-F238E27FC236}">
                <a16:creationId xmlns:a16="http://schemas.microsoft.com/office/drawing/2014/main" id="{18D10377-9690-226F-6EA8-312275C19098}"/>
              </a:ext>
            </a:extLst>
          </p:cNvPr>
          <p:cNvSpPr/>
          <p:nvPr/>
        </p:nvSpPr>
        <p:spPr>
          <a:xfrm rot="5400000">
            <a:off x="1623111" y="1617585"/>
            <a:ext cx="1651358" cy="1482824"/>
          </a:xfrm>
          <a:prstGeom prst="hexagon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14CE6D4-57B1-6E29-BA5C-28BCBBFE8FB2}"/>
              </a:ext>
            </a:extLst>
          </p:cNvPr>
          <p:cNvSpPr/>
          <p:nvPr/>
        </p:nvSpPr>
        <p:spPr>
          <a:xfrm rot="5400000">
            <a:off x="1524534" y="1529069"/>
            <a:ext cx="1848513" cy="1659857"/>
          </a:xfrm>
          <a:prstGeom prst="hexagon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507A1AB1-E673-A8B1-B2F4-7DA8598EA3AF}"/>
              </a:ext>
            </a:extLst>
          </p:cNvPr>
          <p:cNvSpPr txBox="1"/>
          <p:nvPr/>
        </p:nvSpPr>
        <p:spPr>
          <a:xfrm>
            <a:off x="5037228" y="3771349"/>
            <a:ext cx="2202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MIGRATEK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573CAD-DC56-F245-486D-4E4D3B26CEDC}"/>
              </a:ext>
            </a:extLst>
          </p:cNvPr>
          <p:cNvCxnSpPr>
            <a:cxnSpLocks/>
          </p:cNvCxnSpPr>
          <p:nvPr/>
        </p:nvCxnSpPr>
        <p:spPr>
          <a:xfrm>
            <a:off x="4897581" y="4402424"/>
            <a:ext cx="240560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Hexagon 9">
            <a:extLst>
              <a:ext uri="{FF2B5EF4-FFF2-40B4-BE49-F238E27FC236}">
                <a16:creationId xmlns:a16="http://schemas.microsoft.com/office/drawing/2014/main" id="{D8A8BDE1-4FC6-D0D3-0881-802F8A132FC9}"/>
              </a:ext>
            </a:extLst>
          </p:cNvPr>
          <p:cNvSpPr/>
          <p:nvPr/>
        </p:nvSpPr>
        <p:spPr>
          <a:xfrm rot="5400000">
            <a:off x="5274703" y="1617584"/>
            <a:ext cx="1651358" cy="1482824"/>
          </a:xfrm>
          <a:prstGeom prst="hexagon">
            <a:avLst/>
          </a:prstGeom>
          <a:solidFill>
            <a:srgbClr val="F4A2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00F5E36C-7880-B8A8-83EE-FE216E59B47F}"/>
              </a:ext>
            </a:extLst>
          </p:cNvPr>
          <p:cNvSpPr/>
          <p:nvPr/>
        </p:nvSpPr>
        <p:spPr>
          <a:xfrm rot="5400000">
            <a:off x="5176126" y="1529068"/>
            <a:ext cx="1848513" cy="1659857"/>
          </a:xfrm>
          <a:prstGeom prst="hexagon">
            <a:avLst/>
          </a:prstGeom>
          <a:noFill/>
          <a:ln w="19050">
            <a:solidFill>
              <a:srgbClr val="F4A24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34523A8-E815-3C9D-DA87-01B10FB8D437}"/>
              </a:ext>
            </a:extLst>
          </p:cNvPr>
          <p:cNvSpPr/>
          <p:nvPr/>
        </p:nvSpPr>
        <p:spPr>
          <a:xfrm rot="5400000">
            <a:off x="8821329" y="1617584"/>
            <a:ext cx="1651358" cy="1482824"/>
          </a:xfrm>
          <a:prstGeom prst="hexagon">
            <a:avLst/>
          </a:prstGeom>
          <a:solidFill>
            <a:srgbClr val="7A27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E554E09-4BC9-4407-28AE-FDB5F2A88922}"/>
              </a:ext>
            </a:extLst>
          </p:cNvPr>
          <p:cNvSpPr/>
          <p:nvPr/>
        </p:nvSpPr>
        <p:spPr>
          <a:xfrm rot="5400000">
            <a:off x="8722752" y="1529068"/>
            <a:ext cx="1848513" cy="1659857"/>
          </a:xfrm>
          <a:prstGeom prst="hexagon">
            <a:avLst/>
          </a:prstGeom>
          <a:noFill/>
          <a:ln w="19050">
            <a:solidFill>
              <a:srgbClr val="7A277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EF6014D1-83AD-E0CD-1421-95B03D5BDD85}"/>
              </a:ext>
            </a:extLst>
          </p:cNvPr>
          <p:cNvSpPr txBox="1"/>
          <p:nvPr/>
        </p:nvSpPr>
        <p:spPr>
          <a:xfrm>
            <a:off x="11033398" y="6390038"/>
            <a:ext cx="1158602" cy="335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Appendix</a:t>
            </a:r>
          </a:p>
        </p:txBody>
      </p:sp>
      <p:pic>
        <p:nvPicPr>
          <p:cNvPr id="15" name="Picture 14" descr="Ic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432059EC-B3BA-3418-A647-A2B1B99D6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20" y="1893441"/>
            <a:ext cx="746759" cy="95650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D7A177FD-7931-405D-87BE-B0361D4A5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15" y="2008643"/>
            <a:ext cx="707465" cy="70746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3FE846-E9A0-6EB1-1331-F5D92E61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42" y="1960136"/>
            <a:ext cx="850843" cy="8259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82ED42-F86C-2536-7B99-908EFAFF4412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197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BE52DD6-03B4-7A78-AC40-D18CE9812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8"/>
          <a:stretch/>
        </p:blipFill>
        <p:spPr>
          <a:xfrm>
            <a:off x="1474646" y="229988"/>
            <a:ext cx="9242705" cy="639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4CCA9DA1-DAA9-00DC-313B-199F7D528EC7}"/>
              </a:ext>
            </a:extLst>
          </p:cNvPr>
          <p:cNvSpPr/>
          <p:nvPr/>
        </p:nvSpPr>
        <p:spPr>
          <a:xfrm>
            <a:off x="11517857" y="617507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BD7C7334-C9AD-AF36-84FB-6972268BE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96199"/>
            <a:ext cx="554215" cy="55421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40A8EF0A-3271-8423-30D9-B58A717E723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" y="6254788"/>
            <a:ext cx="2003328" cy="489985"/>
          </a:xfrm>
          <a:prstGeom prst="rect">
            <a:avLst/>
          </a:prstGeom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id="{E4E38DA1-C0FB-34BB-311E-9227D5EF8F9F}"/>
              </a:ext>
            </a:extLst>
          </p:cNvPr>
          <p:cNvSpPr/>
          <p:nvPr/>
        </p:nvSpPr>
        <p:spPr>
          <a:xfrm rot="5400000">
            <a:off x="851904" y="2735603"/>
            <a:ext cx="1245482" cy="1118371"/>
          </a:xfrm>
          <a:prstGeom prst="hexagon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09C11845-6C5D-77DB-43B9-3F02B4E6AAA3}"/>
              </a:ext>
            </a:extLst>
          </p:cNvPr>
          <p:cNvSpPr/>
          <p:nvPr/>
        </p:nvSpPr>
        <p:spPr>
          <a:xfrm rot="5400000">
            <a:off x="777556" y="2668843"/>
            <a:ext cx="1394180" cy="1251892"/>
          </a:xfrm>
          <a:prstGeom prst="hexagon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FFDC9C-0133-F59F-BA1F-2A80CDC9168F}"/>
              </a:ext>
            </a:extLst>
          </p:cNvPr>
          <p:cNvSpPr txBox="1"/>
          <p:nvPr/>
        </p:nvSpPr>
        <p:spPr>
          <a:xfrm>
            <a:off x="638260" y="4207206"/>
            <a:ext cx="167277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ATRIUM®</a:t>
            </a:r>
          </a:p>
          <a:p>
            <a:pPr algn="ctr"/>
            <a:r>
              <a:rPr lang="en-US" sz="2200">
                <a:solidFill>
                  <a:schemeClr val="bg1"/>
                </a:solidFill>
              </a:rPr>
              <a:t>Suite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8A8C19-8C2A-3F7E-8CBB-846FF24C4212}"/>
              </a:ext>
            </a:extLst>
          </p:cNvPr>
          <p:cNvGrpSpPr/>
          <p:nvPr/>
        </p:nvGrpSpPr>
        <p:grpSpPr>
          <a:xfrm>
            <a:off x="3171126" y="2597699"/>
            <a:ext cx="1250136" cy="1392224"/>
            <a:chOff x="3606213" y="2504744"/>
            <a:chExt cx="1659857" cy="1848513"/>
          </a:xfrm>
        </p:grpSpPr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7B4DA1BD-C4D7-E5D6-9E5D-E2AB5D417CCA}"/>
                </a:ext>
              </a:extLst>
            </p:cNvPr>
            <p:cNvSpPr/>
            <p:nvPr/>
          </p:nvSpPr>
          <p:spPr>
            <a:xfrm rot="5400000">
              <a:off x="3610462" y="2687588"/>
              <a:ext cx="1651358" cy="1482824"/>
            </a:xfrm>
            <a:prstGeom prst="hexagon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75F4D0-91FB-EE46-F3FE-200ABEDE7FE5}"/>
                </a:ext>
              </a:extLst>
            </p:cNvPr>
            <p:cNvSpPr/>
            <p:nvPr/>
          </p:nvSpPr>
          <p:spPr>
            <a:xfrm rot="5400000">
              <a:off x="3511885" y="2599072"/>
              <a:ext cx="1848513" cy="1659857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14CCF55-55C3-8AE5-D27E-8E45CFA768FE}"/>
              </a:ext>
            </a:extLst>
          </p:cNvPr>
          <p:cNvSpPr txBox="1"/>
          <p:nvPr/>
        </p:nvSpPr>
        <p:spPr>
          <a:xfrm>
            <a:off x="2960981" y="4208083"/>
            <a:ext cx="167042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 ATRIUM®</a:t>
            </a:r>
          </a:p>
          <a:p>
            <a:pPr algn="ctr"/>
            <a:r>
              <a:rPr lang="en-US" sz="2200">
                <a:solidFill>
                  <a:schemeClr val="bg1"/>
                </a:solidFill>
              </a:rPr>
              <a:t>Route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4C2F2A89-8816-23F8-42CF-3C6EBCC12095}"/>
              </a:ext>
            </a:extLst>
          </p:cNvPr>
          <p:cNvSpPr/>
          <p:nvPr/>
        </p:nvSpPr>
        <p:spPr>
          <a:xfrm rot="5400000">
            <a:off x="5494536" y="2735305"/>
            <a:ext cx="1242782" cy="1115946"/>
          </a:xfrm>
          <a:prstGeom prst="hexagon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76B88CA-2131-1F29-0A75-4424A69B2146}"/>
              </a:ext>
            </a:extLst>
          </p:cNvPr>
          <p:cNvSpPr/>
          <p:nvPr/>
        </p:nvSpPr>
        <p:spPr>
          <a:xfrm rot="5400000">
            <a:off x="5420349" y="2668689"/>
            <a:ext cx="1391157" cy="1249177"/>
          </a:xfrm>
          <a:prstGeom prst="hexagon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30281A-22DE-E8DC-3AC3-9F5277813832}"/>
              </a:ext>
            </a:extLst>
          </p:cNvPr>
          <p:cNvSpPr txBox="1"/>
          <p:nvPr/>
        </p:nvSpPr>
        <p:spPr>
          <a:xfrm>
            <a:off x="5281355" y="4206918"/>
            <a:ext cx="16691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ATRIUM®</a:t>
            </a:r>
          </a:p>
          <a:p>
            <a:pPr algn="ctr"/>
            <a:r>
              <a:rPr lang="en-US" sz="2200">
                <a:solidFill>
                  <a:schemeClr val="bg1"/>
                </a:solidFill>
              </a:rPr>
              <a:t>Convert 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EEDA6394-D4A5-F1D9-3128-1DED8F038DB3}"/>
              </a:ext>
            </a:extLst>
          </p:cNvPr>
          <p:cNvSpPr/>
          <p:nvPr/>
        </p:nvSpPr>
        <p:spPr>
          <a:xfrm rot="5400000">
            <a:off x="7811078" y="2733657"/>
            <a:ext cx="1227905" cy="1102587"/>
          </a:xfrm>
          <a:prstGeom prst="hexagon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E302EF3D-1A5E-C55A-FAD0-EBE508724BCC}"/>
              </a:ext>
            </a:extLst>
          </p:cNvPr>
          <p:cNvSpPr/>
          <p:nvPr/>
        </p:nvSpPr>
        <p:spPr>
          <a:xfrm rot="5400000">
            <a:off x="7737778" y="2667839"/>
            <a:ext cx="1374504" cy="1234224"/>
          </a:xfrm>
          <a:prstGeom prst="hexagon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CC4796-5009-73F1-4614-9CD29A21530C}"/>
              </a:ext>
            </a:extLst>
          </p:cNvPr>
          <p:cNvSpPr txBox="1"/>
          <p:nvPr/>
        </p:nvSpPr>
        <p:spPr>
          <a:xfrm>
            <a:off x="7600448" y="4231995"/>
            <a:ext cx="164916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ATRIUM®</a:t>
            </a:r>
          </a:p>
          <a:p>
            <a:pPr algn="ctr"/>
            <a:r>
              <a:rPr lang="en-US" sz="2200">
                <a:solidFill>
                  <a:schemeClr val="bg1"/>
                </a:solidFill>
              </a:rPr>
              <a:t>Keep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E157B0-9F0C-19AA-C2BE-23C0B99BC918}"/>
              </a:ext>
            </a:extLst>
          </p:cNvPr>
          <p:cNvGrpSpPr/>
          <p:nvPr/>
        </p:nvGrpSpPr>
        <p:grpSpPr>
          <a:xfrm>
            <a:off x="9899558" y="2597699"/>
            <a:ext cx="1649163" cy="2412615"/>
            <a:chOff x="8980463" y="2226950"/>
            <a:chExt cx="2217892" cy="3244625"/>
          </a:xfrm>
        </p:grpSpPr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BE6D538F-2A14-B9C2-A2AA-715D6E14FEC9}"/>
                </a:ext>
              </a:extLst>
            </p:cNvPr>
            <p:cNvSpPr/>
            <p:nvPr/>
          </p:nvSpPr>
          <p:spPr>
            <a:xfrm rot="5400000">
              <a:off x="9263730" y="2409794"/>
              <a:ext cx="1651358" cy="1482824"/>
            </a:xfrm>
            <a:prstGeom prst="hexagon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4EC4DE6F-9447-E895-04FF-C7F31615EF06}"/>
                </a:ext>
              </a:extLst>
            </p:cNvPr>
            <p:cNvSpPr/>
            <p:nvPr/>
          </p:nvSpPr>
          <p:spPr>
            <a:xfrm rot="5400000">
              <a:off x="9165153" y="2321278"/>
              <a:ext cx="1848513" cy="1659857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4AAE33-9094-ADE8-56A4-2895BA053847}"/>
                </a:ext>
              </a:extLst>
            </p:cNvPr>
            <p:cNvSpPr txBox="1"/>
            <p:nvPr/>
          </p:nvSpPr>
          <p:spPr>
            <a:xfrm>
              <a:off x="8980463" y="4436786"/>
              <a:ext cx="2217892" cy="10347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bg1"/>
                  </a:solidFill>
                </a:rPr>
                <a:t>ATRIUM®</a:t>
              </a:r>
            </a:p>
            <a:p>
              <a:pPr algn="ctr"/>
              <a:r>
                <a:rPr lang="en-US" sz="2200">
                  <a:solidFill>
                    <a:schemeClr val="bg1"/>
                  </a:solidFill>
                </a:rPr>
                <a:t>Import</a:t>
              </a:r>
            </a:p>
          </p:txBody>
        </p:sp>
        <p:pic>
          <p:nvPicPr>
            <p:cNvPr id="60" name="Picture 59" descr="Icon&#10;&#10;Description automatically generated">
              <a:hlinkClick r:id="rId7" action="ppaction://hlinksldjump"/>
              <a:extLst>
                <a:ext uri="{FF2B5EF4-FFF2-40B4-BE49-F238E27FC236}">
                  <a16:creationId xmlns:a16="http://schemas.microsoft.com/office/drawing/2014/main" id="{66FF607B-5E85-CE45-30CB-6A84C040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1602" y="2800243"/>
              <a:ext cx="842151" cy="701927"/>
            </a:xfrm>
            <a:prstGeom prst="rect">
              <a:avLst/>
            </a:prstGeom>
          </p:spPr>
        </p:pic>
      </p:grpSp>
      <p:pic>
        <p:nvPicPr>
          <p:cNvPr id="61" name="Picture 60" descr="Text&#10;&#10;Description automatically generated with medium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783F3038-936A-0DC4-1612-7D2DFAB1D6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75" y="3052473"/>
            <a:ext cx="819239" cy="482676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B5856592-DA56-3FC8-AC79-1DD06A327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68" y="3004574"/>
            <a:ext cx="451724" cy="560753"/>
          </a:xfrm>
          <a:prstGeom prst="rect">
            <a:avLst/>
          </a:prstGeom>
        </p:spPr>
      </p:pic>
      <p:pic>
        <p:nvPicPr>
          <p:cNvPr id="63" name="Picture 62" descr="Shape, ico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17630C98-D7C6-43C8-FC13-4D99E7226F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76" y="2942560"/>
            <a:ext cx="673703" cy="701436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id="{A64B57E4-8549-1512-6750-E6B0434EEA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45" y="2990687"/>
            <a:ext cx="644824" cy="62595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95423BD-BC88-F552-74D7-031833534958}"/>
              </a:ext>
            </a:extLst>
          </p:cNvPr>
          <p:cNvSpPr txBox="1"/>
          <p:nvPr/>
        </p:nvSpPr>
        <p:spPr>
          <a:xfrm>
            <a:off x="1306269" y="618884"/>
            <a:ext cx="95794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ATRIUM® Management Solutions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49D9497-12C1-A8F8-7A43-6ECC13C48C3D}"/>
              </a:ext>
            </a:extLst>
          </p:cNvPr>
          <p:cNvCxnSpPr>
            <a:cxnSpLocks/>
          </p:cNvCxnSpPr>
          <p:nvPr/>
        </p:nvCxnSpPr>
        <p:spPr>
          <a:xfrm>
            <a:off x="1293691" y="1423123"/>
            <a:ext cx="9604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1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8A11-E20B-60E5-04DC-F3094F97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ATRIUM</a:t>
            </a:r>
            <a:r>
              <a:rPr lang="en-US" baseline="30000"/>
              <a:t>®</a:t>
            </a:r>
            <a:r>
              <a:rPr lang="en-US"/>
              <a:t>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5DED1-B80C-4DCB-8E47-F7667D34B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Integrate virtually any system to operate smoothly and easily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Customized workflows that meet your needs, not work around them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Seamlessly manage how and where your data integrates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Implement automations that respond to and predict your site’s specific structures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65FF3-7AF1-BD4B-3D1C-331BB003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5567" y="749092"/>
            <a:ext cx="4987073" cy="5044019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23740C2A-5514-514D-E8F1-9D7A49B1867E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1F5B9946-6DD9-3D51-526E-2D9C6C8B1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FF1DBF6E-932E-CB84-4E69-ED1040E38F0D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9F92D-1519-BC57-3493-2CC52F0E74CB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4F7271AD-8E91-CE97-2EB0-401E7D0D594D}"/>
              </a:ext>
            </a:extLst>
          </p:cNvPr>
          <p:cNvSpPr txBox="1"/>
          <p:nvPr/>
        </p:nvSpPr>
        <p:spPr>
          <a:xfrm>
            <a:off x="10302589" y="6373251"/>
            <a:ext cx="116736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ATRIUM®</a:t>
            </a:r>
          </a:p>
        </p:txBody>
      </p:sp>
    </p:spTree>
    <p:extLst>
      <p:ext uri="{BB962C8B-B14F-4D97-AF65-F5344CB8AC3E}">
        <p14:creationId xmlns:p14="http://schemas.microsoft.com/office/powerpoint/2010/main" val="13892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F03E-6B7E-DCB8-0F20-079E7131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ATRIUM</a:t>
            </a:r>
            <a:r>
              <a:rPr lang="en-US" baseline="30000"/>
              <a:t>® </a:t>
            </a:r>
            <a:r>
              <a:rPr lang="en-US"/>
              <a:t>— Route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32731-4DED-65A3-81CB-D4F5DE3F3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516" y="1928014"/>
            <a:ext cx="5129496" cy="86845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Facilitate SR measurements into reports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Filter studies and transform data to improve integration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Robust storage verification ensures all objects are stored in targets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Hologic SCO to BTO available when combined with ATRIUM® Convert</a:t>
            </a:r>
          </a:p>
          <a:p>
            <a:endParaRPr lang="en-US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BED72-5E0F-BCD3-1CB9-A15CBEE0E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29243"/>
            <a:ext cx="5282842" cy="2681594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F88B8083-A4F6-2E9E-622C-28019B943C98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F59844C-E7CB-2F9B-5CC2-084F6238E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5D1C84FD-844B-22DC-18E8-379482B8ADEB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881EA-03F6-BBE7-6636-996008A0F35E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F304B539-B295-6008-8883-EC888152BCB8}"/>
              </a:ext>
            </a:extLst>
          </p:cNvPr>
          <p:cNvSpPr txBox="1"/>
          <p:nvPr/>
        </p:nvSpPr>
        <p:spPr>
          <a:xfrm>
            <a:off x="10302589" y="6373251"/>
            <a:ext cx="116736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ATRIUM®</a:t>
            </a:r>
          </a:p>
        </p:txBody>
      </p:sp>
    </p:spTree>
    <p:extLst>
      <p:ext uri="{BB962C8B-B14F-4D97-AF65-F5344CB8AC3E}">
        <p14:creationId xmlns:p14="http://schemas.microsoft.com/office/powerpoint/2010/main" val="36925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EBBB-8691-D84C-21D3-C215EDBA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ATRIUM</a:t>
            </a:r>
            <a:r>
              <a:rPr lang="en-US" baseline="30000"/>
              <a:t>®</a:t>
            </a:r>
            <a:r>
              <a:rPr lang="en-US"/>
              <a:t> — Convert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A446A-962B-6175-AD71-CE39B1B46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516" y="1928013"/>
            <a:ext cx="5336234" cy="3994405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Seamlessly bypass the challenge of incompatible formatting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Custom conversions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/>
              <a:t>Hologic SCO to BTO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/>
              <a:t>Fetal Waveform to PDF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/>
              <a:t>Tech notes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/>
              <a:t>DICOM ECG to PDF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/>
              <a:t>Many more </a:t>
            </a:r>
          </a:p>
          <a:p>
            <a:endParaRPr lang="en-US">
              <a:latin typeface="+mn-lt"/>
            </a:endParaRP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07C9505-D485-4B51-7D1D-EC7D7F71A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29242"/>
            <a:ext cx="5277283" cy="2678773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61C181AC-526C-0801-524A-627507E09EF6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FF7555C-20A1-9A24-4387-5A2EF95AC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383AF1BB-C21D-4A87-F0BE-8F7C32267462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605DA-8374-D6B0-4E6A-ED2474927256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94D34F35-8D87-3B80-4E28-F33A3AA89F0D}"/>
              </a:ext>
            </a:extLst>
          </p:cNvPr>
          <p:cNvSpPr txBox="1"/>
          <p:nvPr/>
        </p:nvSpPr>
        <p:spPr>
          <a:xfrm>
            <a:off x="10302589" y="6373251"/>
            <a:ext cx="116736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ATRIUM®</a:t>
            </a:r>
          </a:p>
        </p:txBody>
      </p:sp>
    </p:spTree>
    <p:extLst>
      <p:ext uri="{BB962C8B-B14F-4D97-AF65-F5344CB8AC3E}">
        <p14:creationId xmlns:p14="http://schemas.microsoft.com/office/powerpoint/2010/main" val="37143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BEF2-C87D-5424-C892-5B52F786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ATRIUM</a:t>
            </a:r>
            <a:r>
              <a:rPr lang="en-US" baseline="30000"/>
              <a:t>®</a:t>
            </a:r>
            <a:r>
              <a:rPr lang="en-US"/>
              <a:t> — KEEP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4363-ED08-4E9F-04AF-AAB56737D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Inexpensive alternative for legacy data storage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Keep unmigrated data out of PACS or VNA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Enable expedited closure of migration projects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Immediate retirement of a PACS without waiting for migration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Migrate studies as needed</a:t>
            </a:r>
          </a:p>
          <a:p>
            <a:endParaRPr lang="en-US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EBB71-BFD2-51D0-16E0-7AA865BB8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3172" y="1227402"/>
            <a:ext cx="5336234" cy="4109324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0F2FE8FF-BA4C-EA55-7B3E-0C652C27F5DD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73DA2AB-247D-1EDE-329B-183D962E1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9739141D-A652-A87F-B98A-7A1436F446D2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4F197-CC90-B68A-3B45-7FD727750216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A5A03445-F5D5-E873-7BAF-C37D79E68C3C}"/>
              </a:ext>
            </a:extLst>
          </p:cNvPr>
          <p:cNvSpPr txBox="1"/>
          <p:nvPr/>
        </p:nvSpPr>
        <p:spPr>
          <a:xfrm>
            <a:off x="10302589" y="6373251"/>
            <a:ext cx="116736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ATRIUM®</a:t>
            </a:r>
          </a:p>
        </p:txBody>
      </p:sp>
    </p:spTree>
    <p:extLst>
      <p:ext uri="{BB962C8B-B14F-4D97-AF65-F5344CB8AC3E}">
        <p14:creationId xmlns:p14="http://schemas.microsoft.com/office/powerpoint/2010/main" val="10656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2919-D941-CB82-6DAB-0D1CED9F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ATRIUM</a:t>
            </a:r>
            <a:r>
              <a:rPr lang="en-US" baseline="30000"/>
              <a:t>®</a:t>
            </a:r>
            <a:r>
              <a:rPr lang="en-US"/>
              <a:t> — Import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87C40-E0DA-F19A-AC61-FBB3276193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Keeps foreign patient IDs and inconsistent demographics out of PACS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Select relevant images and toss the rest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DICOM-encapsulated PDF documents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Web app enables CD import from any station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7577BE-F51D-2C14-E54D-88CEA4DF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52" y="1077624"/>
            <a:ext cx="5196840" cy="4001980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7807954B-6772-F786-27BC-C91BA7D6F1DC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57D121F8-390B-AE3C-0551-D3537ECC5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DDB540BB-D1B1-E10A-99E8-5039DDAF69CA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E2A80-61BA-8AEC-6118-171BB5A05935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7D8284F7-F4E9-9464-B0C9-F06443134072}"/>
              </a:ext>
            </a:extLst>
          </p:cNvPr>
          <p:cNvSpPr txBox="1"/>
          <p:nvPr/>
        </p:nvSpPr>
        <p:spPr>
          <a:xfrm>
            <a:off x="10302589" y="6373251"/>
            <a:ext cx="116736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ATRIUM®</a:t>
            </a:r>
          </a:p>
        </p:txBody>
      </p:sp>
    </p:spTree>
    <p:extLst>
      <p:ext uri="{BB962C8B-B14F-4D97-AF65-F5344CB8AC3E}">
        <p14:creationId xmlns:p14="http://schemas.microsoft.com/office/powerpoint/2010/main" val="16645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BE52DD6-03B4-7A78-AC40-D18CE9812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8"/>
          <a:stretch/>
        </p:blipFill>
        <p:spPr>
          <a:xfrm>
            <a:off x="1474646" y="229988"/>
            <a:ext cx="9242705" cy="639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95FE96-CF56-A13A-1BB6-94F2FE57E694}"/>
              </a:ext>
            </a:extLst>
          </p:cNvPr>
          <p:cNvSpPr txBox="1"/>
          <p:nvPr/>
        </p:nvSpPr>
        <p:spPr>
          <a:xfrm>
            <a:off x="2232848" y="1973123"/>
            <a:ext cx="772629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LAITEK Company Overview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A01B81-BCA7-3E8D-9815-5C084A550474}"/>
              </a:ext>
            </a:extLst>
          </p:cNvPr>
          <p:cNvCxnSpPr>
            <a:cxnSpLocks/>
          </p:cNvCxnSpPr>
          <p:nvPr/>
        </p:nvCxnSpPr>
        <p:spPr>
          <a:xfrm>
            <a:off x="1649834" y="2823662"/>
            <a:ext cx="88923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4CCA9DA1-DAA9-00DC-313B-199F7D528EC7}"/>
              </a:ext>
            </a:extLst>
          </p:cNvPr>
          <p:cNvSpPr/>
          <p:nvPr/>
        </p:nvSpPr>
        <p:spPr>
          <a:xfrm>
            <a:off x="11517857" y="617507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BD7C7334-C9AD-AF36-84FB-6972268BE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96199"/>
            <a:ext cx="554215" cy="55421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40A8EF0A-3271-8423-30D9-B58A717E723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" y="6254788"/>
            <a:ext cx="2003328" cy="4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C957-F786-5CE9-4DE5-55AEC601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5" y="935581"/>
            <a:ext cx="5679911" cy="5936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/>
              <a:t>Unparalleled Brain </a:t>
            </a:r>
            <a:r>
              <a:rPr lang="en-US"/>
              <a:t>T</a:t>
            </a:r>
            <a:r>
              <a:rPr lang="en-US" sz="2800"/>
              <a:t>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7CD8E-E03F-513E-A595-D390F106081F}"/>
              </a:ext>
            </a:extLst>
          </p:cNvPr>
          <p:cNvSpPr txBox="1"/>
          <p:nvPr/>
        </p:nvSpPr>
        <p:spPr>
          <a:xfrm>
            <a:off x="612559" y="1826283"/>
            <a:ext cx="65694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Founded in 1980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Romanian development subsidiary in 2002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London business office in 2012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20 years of DICOM migration experience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Active leaders in DICOM, HL-7, and IHE standards development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Multiple staff members have served as co-chairs, editors, and writers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/>
              <a:t>Over 100 years combined DICOM expertise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FE9AD163-0297-177F-2314-59CE2836633B}"/>
              </a:ext>
            </a:extLst>
          </p:cNvPr>
          <p:cNvSpPr/>
          <p:nvPr/>
        </p:nvSpPr>
        <p:spPr>
          <a:xfrm>
            <a:off x="11517857" y="617507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EE18E6FB-9C92-3A84-7B35-EAA780EB4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96199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7B710D6F-2D27-20E5-E6D0-D876F0E8E2B3}"/>
              </a:ext>
            </a:extLst>
          </p:cNvPr>
          <p:cNvSpPr txBox="1"/>
          <p:nvPr/>
        </p:nvSpPr>
        <p:spPr>
          <a:xfrm>
            <a:off x="150920" y="6296199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EBF7A-6872-9BCF-7E19-A94DDD4AAA3B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66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6BC7-5C07-C594-D9A7-B4A75EA0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Standards &amp; Conformance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10D15-7DDC-710E-3947-A7DF27DD39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602" y="1919137"/>
            <a:ext cx="5336234" cy="914400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FDA Registered Medical Device Establishment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ISO 9001:2015 Certification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SOC2 Type 2 Examination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IHE Integration Conformance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DICOM Conformance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/>
                </a:solidFill>
                <a:latin typeface="+mn-lt"/>
              </a:rPr>
              <a:t>Manufacturer Disclosure Statement for Medical Device Security (MDS2)</a:t>
            </a:r>
          </a:p>
          <a:p>
            <a:pPr>
              <a:spcBef>
                <a:spcPts val="1800"/>
              </a:spcBef>
            </a:pPr>
            <a:endParaRPr lang="en-US">
              <a:latin typeface="+mn-lt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931AFF4-2C34-2212-E4D3-A76B97CF0BA3}"/>
              </a:ext>
            </a:extLst>
          </p:cNvPr>
          <p:cNvSpPr/>
          <p:nvPr/>
        </p:nvSpPr>
        <p:spPr>
          <a:xfrm>
            <a:off x="11517857" y="6182656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01B477B-495F-E5CC-979A-261A0AED8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303785"/>
            <a:ext cx="554215" cy="554215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D3F353E1-B31B-692F-2505-2276D5CE8C88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1CA92-F586-2E87-60D0-7D01E7127B4B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pic>
        <p:nvPicPr>
          <p:cNvPr id="9" name="Picture 8" descr="A picture containing text, sign, blue&#10;&#10;Description automatically generated">
            <a:extLst>
              <a:ext uri="{FF2B5EF4-FFF2-40B4-BE49-F238E27FC236}">
                <a16:creationId xmlns:a16="http://schemas.microsoft.com/office/drawing/2014/main" id="{652A4D05-C0BE-D2E6-FE0A-409AFADD1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56" y="1225118"/>
            <a:ext cx="1658576" cy="16625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A42F8E1-44F4-73B7-6D2A-14766BD7F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50" y="1223753"/>
            <a:ext cx="1662543" cy="16625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Risk Assessment and MDS2 in your Facility - AIMS 3 by Phoenix Data Systems">
            <a:extLst>
              <a:ext uri="{FF2B5EF4-FFF2-40B4-BE49-F238E27FC236}">
                <a16:creationId xmlns:a16="http://schemas.microsoft.com/office/drawing/2014/main" id="{EBBEA4A6-DB93-486E-B99E-A7296749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02" y="3508512"/>
            <a:ext cx="3059081" cy="16625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560E-B1C3-58B8-D468-4A69D35C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LAITEK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4FEC-0095-7BD5-2584-ED6A872E1430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463659" y="1962736"/>
            <a:ext cx="7126749" cy="35671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PACS &amp; VNA agnostic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Connectors to over 60 different systems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Access to all data, standard and proprietary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Unparalleled speeds with minimal clinical impact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Comprehensive data normalization to the DICOM standard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Reporting, final reconciliation and validation procedures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Advanced migration prefetch logic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Peerless experience with large, complex projects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2"/>
                </a:solidFill>
                <a:latin typeface="Avenir LT Pro 35 Light" panose="020B0402020203020204" pitchFamily="34" charset="0"/>
              </a:rPr>
              <a:t>Unmatched reputation for quality, security, and delivery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4DC997F-52FD-1427-16BC-638D57013283}"/>
              </a:ext>
            </a:extLst>
          </p:cNvPr>
          <p:cNvSpPr/>
          <p:nvPr/>
        </p:nvSpPr>
        <p:spPr>
          <a:xfrm>
            <a:off x="11517857" y="6182656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881B51CE-F54B-7A92-19F9-9BD3B38B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303785"/>
            <a:ext cx="554215" cy="554215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DD6E3933-0162-8A54-C401-77BE77943C90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B3E2F-EFAF-5271-3C05-AD1B46163162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687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BE52DD6-03B4-7A78-AC40-D18CE9812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8"/>
          <a:stretch/>
        </p:blipFill>
        <p:spPr>
          <a:xfrm>
            <a:off x="1474646" y="229988"/>
            <a:ext cx="9242705" cy="639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4CCA9DA1-DAA9-00DC-313B-199F7D528EC7}"/>
              </a:ext>
            </a:extLst>
          </p:cNvPr>
          <p:cNvSpPr/>
          <p:nvPr/>
        </p:nvSpPr>
        <p:spPr>
          <a:xfrm>
            <a:off x="11517857" y="617507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BD7C7334-C9AD-AF36-84FB-6972268BE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96199"/>
            <a:ext cx="554215" cy="55421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40A8EF0A-3271-8423-30D9-B58A717E723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" y="6254788"/>
            <a:ext cx="2003328" cy="48998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03A8309-08C5-6AB6-230D-8D11ED141733}"/>
              </a:ext>
            </a:extLst>
          </p:cNvPr>
          <p:cNvGrpSpPr/>
          <p:nvPr/>
        </p:nvGrpSpPr>
        <p:grpSpPr>
          <a:xfrm>
            <a:off x="712725" y="2145273"/>
            <a:ext cx="2217892" cy="3124295"/>
            <a:chOff x="291578" y="2157972"/>
            <a:chExt cx="2217892" cy="312429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9C8898A-683D-7EF6-801F-0B20ECA1BDF8}"/>
                </a:ext>
              </a:extLst>
            </p:cNvPr>
            <p:cNvGrpSpPr/>
            <p:nvPr/>
          </p:nvGrpSpPr>
          <p:grpSpPr>
            <a:xfrm>
              <a:off x="570596" y="2157972"/>
              <a:ext cx="1659857" cy="1848513"/>
              <a:chOff x="681856" y="2504744"/>
              <a:chExt cx="1659857" cy="1848513"/>
            </a:xfrm>
          </p:grpSpPr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F5B83A25-CAF4-92CD-55D4-951C4CB8031D}"/>
                  </a:ext>
                </a:extLst>
              </p:cNvPr>
              <p:cNvSpPr/>
              <p:nvPr/>
            </p:nvSpPr>
            <p:spPr>
              <a:xfrm rot="5400000">
                <a:off x="686105" y="2687588"/>
                <a:ext cx="1651358" cy="1482824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9D3E6E1F-2F01-E1ED-6691-5534EA101069}"/>
                  </a:ext>
                </a:extLst>
              </p:cNvPr>
              <p:cNvSpPr/>
              <p:nvPr/>
            </p:nvSpPr>
            <p:spPr>
              <a:xfrm rot="5400000">
                <a:off x="587528" y="2599072"/>
                <a:ext cx="1848513" cy="1659857"/>
              </a:xfrm>
              <a:prstGeom prst="hexagon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hlinkClick r:id="rId7" action="ppaction://hlinksldjump"/>
              <a:extLst>
                <a:ext uri="{FF2B5EF4-FFF2-40B4-BE49-F238E27FC236}">
                  <a16:creationId xmlns:a16="http://schemas.microsoft.com/office/drawing/2014/main" id="{12387D0E-8D91-0D85-9E90-01523A4E0E5B}"/>
                </a:ext>
              </a:extLst>
            </p:cNvPr>
            <p:cNvSpPr txBox="1"/>
            <p:nvPr/>
          </p:nvSpPr>
          <p:spPr>
            <a:xfrm>
              <a:off x="291578" y="4174271"/>
              <a:ext cx="2217892" cy="11079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bg1"/>
                  </a:solidFill>
                </a:rPr>
                <a:t>Advanced </a:t>
              </a:r>
            </a:p>
            <a:p>
              <a:pPr algn="ctr"/>
              <a:r>
                <a:rPr lang="en-US" sz="2200">
                  <a:solidFill>
                    <a:schemeClr val="bg1"/>
                  </a:solidFill>
                </a:rPr>
                <a:t>Migration</a:t>
              </a:r>
            </a:p>
            <a:p>
              <a:pPr algn="ctr"/>
              <a:r>
                <a:rPr lang="en-US" sz="2200">
                  <a:solidFill>
                    <a:schemeClr val="bg1"/>
                  </a:solidFill>
                </a:rPr>
                <a:t>Services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E13289-12E8-1806-9F4E-EDB4396372D2}"/>
              </a:ext>
            </a:extLst>
          </p:cNvPr>
          <p:cNvGrpSpPr/>
          <p:nvPr/>
        </p:nvGrpSpPr>
        <p:grpSpPr>
          <a:xfrm>
            <a:off x="3468638" y="2214251"/>
            <a:ext cx="2217892" cy="3128293"/>
            <a:chOff x="3737049" y="2226950"/>
            <a:chExt cx="2217892" cy="312829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1D62E8E-0FCB-7803-BB9F-FA6D2BB72CA4}"/>
                </a:ext>
              </a:extLst>
            </p:cNvPr>
            <p:cNvGrpSpPr/>
            <p:nvPr/>
          </p:nvGrpSpPr>
          <p:grpSpPr>
            <a:xfrm>
              <a:off x="4016067" y="2226950"/>
              <a:ext cx="1659857" cy="1848513"/>
              <a:chOff x="3606213" y="2504744"/>
              <a:chExt cx="1659857" cy="1848513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2C377867-A6C9-8FAC-164B-726500F4A95F}"/>
                  </a:ext>
                </a:extLst>
              </p:cNvPr>
              <p:cNvSpPr/>
              <p:nvPr/>
            </p:nvSpPr>
            <p:spPr>
              <a:xfrm rot="5400000">
                <a:off x="3610462" y="2687588"/>
                <a:ext cx="1651358" cy="1482824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26BAA655-ECBC-49B2-E7D5-518CAFD1FD25}"/>
                  </a:ext>
                </a:extLst>
              </p:cNvPr>
              <p:cNvSpPr/>
              <p:nvPr/>
            </p:nvSpPr>
            <p:spPr>
              <a:xfrm rot="5400000">
                <a:off x="3511885" y="2599072"/>
                <a:ext cx="1848513" cy="1659857"/>
              </a:xfrm>
              <a:prstGeom prst="hexagon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hlinkClick r:id="rId8" action="ppaction://hlinksldjump"/>
              <a:extLst>
                <a:ext uri="{FF2B5EF4-FFF2-40B4-BE49-F238E27FC236}">
                  <a16:creationId xmlns:a16="http://schemas.microsoft.com/office/drawing/2014/main" id="{02699D7D-C2C7-020B-8BA3-CD2C8519D66C}"/>
                </a:ext>
              </a:extLst>
            </p:cNvPr>
            <p:cNvSpPr txBox="1"/>
            <p:nvPr/>
          </p:nvSpPr>
          <p:spPr>
            <a:xfrm>
              <a:off x="3737049" y="4247247"/>
              <a:ext cx="2217892" cy="11079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bg1"/>
                  </a:solidFill>
                </a:rPr>
                <a:t>Essentials</a:t>
              </a:r>
            </a:p>
            <a:p>
              <a:pPr algn="ctr"/>
              <a:r>
                <a:rPr lang="en-US" sz="2200">
                  <a:solidFill>
                    <a:schemeClr val="bg1"/>
                  </a:solidFill>
                </a:rPr>
                <a:t>Migration</a:t>
              </a:r>
            </a:p>
            <a:p>
              <a:pPr algn="ctr"/>
              <a:r>
                <a:rPr lang="en-US" sz="2200">
                  <a:solidFill>
                    <a:schemeClr val="bg1"/>
                  </a:solidFill>
                </a:rPr>
                <a:t>Services</a:t>
              </a:r>
            </a:p>
          </p:txBody>
        </p:sp>
      </p:grpSp>
      <p:sp>
        <p:nvSpPr>
          <p:cNvPr id="37" name="Hexagon 36">
            <a:extLst>
              <a:ext uri="{FF2B5EF4-FFF2-40B4-BE49-F238E27FC236}">
                <a16:creationId xmlns:a16="http://schemas.microsoft.com/office/drawing/2014/main" id="{1B1B565C-FF98-2645-D394-44D64AF42FC8}"/>
              </a:ext>
            </a:extLst>
          </p:cNvPr>
          <p:cNvSpPr/>
          <p:nvPr/>
        </p:nvSpPr>
        <p:spPr>
          <a:xfrm rot="5400000">
            <a:off x="6507818" y="2397095"/>
            <a:ext cx="1651358" cy="1482824"/>
          </a:xfrm>
          <a:prstGeom prst="hexagon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A3B55675-44BB-2955-90D6-9CCCD14D85DE}"/>
              </a:ext>
            </a:extLst>
          </p:cNvPr>
          <p:cNvSpPr/>
          <p:nvPr/>
        </p:nvSpPr>
        <p:spPr>
          <a:xfrm rot="5400000">
            <a:off x="6409241" y="2321278"/>
            <a:ext cx="1848513" cy="1659857"/>
          </a:xfrm>
          <a:prstGeom prst="hexagon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hlinkClick r:id="rId9" action="ppaction://hlinksldjump"/>
            <a:extLst>
              <a:ext uri="{FF2B5EF4-FFF2-40B4-BE49-F238E27FC236}">
                <a16:creationId xmlns:a16="http://schemas.microsoft.com/office/drawing/2014/main" id="{C069E1CC-0004-0F40-277C-A91B2CFA9388}"/>
              </a:ext>
            </a:extLst>
          </p:cNvPr>
          <p:cNvSpPr txBox="1"/>
          <p:nvPr/>
        </p:nvSpPr>
        <p:spPr>
          <a:xfrm>
            <a:off x="6224551" y="4234548"/>
            <a:ext cx="22178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Custom</a:t>
            </a:r>
          </a:p>
          <a:p>
            <a:pPr algn="ctr"/>
            <a:r>
              <a:rPr lang="en-US" sz="2200">
                <a:solidFill>
                  <a:schemeClr val="bg1"/>
                </a:solidFill>
              </a:rPr>
              <a:t>Engineering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077EADB7-DCE1-FB3E-666F-5762B87C35A8}"/>
              </a:ext>
            </a:extLst>
          </p:cNvPr>
          <p:cNvSpPr/>
          <p:nvPr/>
        </p:nvSpPr>
        <p:spPr>
          <a:xfrm rot="5400000">
            <a:off x="9263730" y="2409794"/>
            <a:ext cx="1651358" cy="1482824"/>
          </a:xfrm>
          <a:prstGeom prst="hexagon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29CF0706-8637-79E8-DEFD-BCC8CCC67E8D}"/>
              </a:ext>
            </a:extLst>
          </p:cNvPr>
          <p:cNvSpPr/>
          <p:nvPr/>
        </p:nvSpPr>
        <p:spPr>
          <a:xfrm rot="5400000">
            <a:off x="9165153" y="2321278"/>
            <a:ext cx="1848513" cy="1659857"/>
          </a:xfrm>
          <a:prstGeom prst="hexagon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hlinkClick r:id="rId10" action="ppaction://hlinksldjump"/>
            <a:extLst>
              <a:ext uri="{FF2B5EF4-FFF2-40B4-BE49-F238E27FC236}">
                <a16:creationId xmlns:a16="http://schemas.microsoft.com/office/drawing/2014/main" id="{4BA35FB7-B330-BAEB-10DF-AD01824C8ADA}"/>
              </a:ext>
            </a:extLst>
          </p:cNvPr>
          <p:cNvSpPr txBox="1"/>
          <p:nvPr/>
        </p:nvSpPr>
        <p:spPr>
          <a:xfrm>
            <a:off x="8980463" y="4305451"/>
            <a:ext cx="22178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sz="2200">
                <a:solidFill>
                  <a:schemeClr val="bg1"/>
                </a:solidFill>
              </a:rPr>
              <a:t>Recovery</a:t>
            </a:r>
          </a:p>
        </p:txBody>
      </p:sp>
      <p:pic>
        <p:nvPicPr>
          <p:cNvPr id="43" name="Picture 42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D3FC0637-121B-08FA-8E1B-AFE3BBB40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00" y="2603976"/>
            <a:ext cx="746759" cy="956503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494CC1B7-18E0-EAD9-3676-43CFEFE634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99" y="2747941"/>
            <a:ext cx="769970" cy="769970"/>
          </a:xfrm>
          <a:prstGeom prst="rect">
            <a:avLst/>
          </a:prstGeom>
        </p:spPr>
      </p:pic>
      <p:pic>
        <p:nvPicPr>
          <p:cNvPr id="45" name="Picture 44" descr="Icon, circle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2725D860-F4C4-F7EA-D949-C5FFD9960C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57" y="2777810"/>
            <a:ext cx="771080" cy="76997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53C07A5-B695-CF72-666A-E9B15645CE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02" y="2800243"/>
            <a:ext cx="842151" cy="70192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542A562-EA9B-D9F5-EC60-D8632DEDF958}"/>
              </a:ext>
            </a:extLst>
          </p:cNvPr>
          <p:cNvSpPr txBox="1"/>
          <p:nvPr/>
        </p:nvSpPr>
        <p:spPr>
          <a:xfrm>
            <a:off x="1306269" y="618884"/>
            <a:ext cx="957946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MIGRATEK Data Migration Services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14ED88F-D198-C1DB-BD70-6575970ECDBA}"/>
              </a:ext>
            </a:extLst>
          </p:cNvPr>
          <p:cNvCxnSpPr>
            <a:cxnSpLocks/>
          </p:cNvCxnSpPr>
          <p:nvPr/>
        </p:nvCxnSpPr>
        <p:spPr>
          <a:xfrm>
            <a:off x="1293691" y="1423123"/>
            <a:ext cx="9604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3949-0844-C5C2-6F32-EBD5E03058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737" y="801167"/>
            <a:ext cx="5783263" cy="593725"/>
          </a:xfrm>
          <a:prstGeom prst="rect">
            <a:avLst/>
          </a:prstGeom>
        </p:spPr>
        <p:txBody>
          <a:bodyPr/>
          <a:lstStyle/>
          <a:p>
            <a:r>
              <a:rPr lang="en-US" sz="2400"/>
              <a:t>MIGRATEK Advanced Migrations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2788E-0559-D514-5374-B601F4C3186D}"/>
              </a:ext>
            </a:extLst>
          </p:cNvPr>
          <p:cNvSpPr/>
          <p:nvPr/>
        </p:nvSpPr>
        <p:spPr>
          <a:xfrm>
            <a:off x="694290" y="1713390"/>
            <a:ext cx="4603423" cy="409769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8DA0C-9BF9-29AB-0091-920CF9614F6C}"/>
              </a:ext>
            </a:extLst>
          </p:cNvPr>
          <p:cNvSpPr/>
          <p:nvPr/>
        </p:nvSpPr>
        <p:spPr>
          <a:xfrm>
            <a:off x="694290" y="2149707"/>
            <a:ext cx="4603423" cy="3661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9E60C-E874-1F14-097D-120018069AA8}"/>
              </a:ext>
            </a:extLst>
          </p:cNvPr>
          <p:cNvSpPr txBox="1"/>
          <p:nvPr/>
        </p:nvSpPr>
        <p:spPr>
          <a:xfrm>
            <a:off x="822399" y="1766380"/>
            <a:ext cx="434085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CONVENTIONAL C-MOVE MIGRATIONS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B20E5-C207-74DD-0DEC-2F4B145A9873}"/>
              </a:ext>
            </a:extLst>
          </p:cNvPr>
          <p:cNvSpPr txBox="1"/>
          <p:nvPr/>
        </p:nvSpPr>
        <p:spPr>
          <a:xfrm>
            <a:off x="1213020" y="2393045"/>
            <a:ext cx="3966500" cy="32162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Limited access to study data</a:t>
            </a:r>
          </a:p>
          <a:p>
            <a:endParaRPr lang="en-US" sz="1600" b="1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bg2"/>
                </a:solidFill>
              </a:rPr>
              <a:t>Loss of clinical speed</a:t>
            </a:r>
          </a:p>
          <a:p>
            <a:pPr>
              <a:spcBef>
                <a:spcPts val="600"/>
              </a:spcBef>
            </a:pPr>
            <a:endParaRPr lang="en-US" sz="1600" b="1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bg2"/>
                </a:solidFill>
              </a:rPr>
              <a:t>Only basic study data collected</a:t>
            </a:r>
          </a:p>
          <a:p>
            <a:pPr>
              <a:spcBef>
                <a:spcPts val="600"/>
              </a:spcBef>
            </a:pPr>
            <a:endParaRPr lang="en-US" sz="1600" b="1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bg2"/>
                </a:solidFill>
              </a:rPr>
              <a:t>Slow migration speeds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/>
                </a:solidFill>
              </a:rPr>
              <a:t>≈ 0.5 TB / ≈ 12k studies per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2"/>
                </a:solidFill>
              </a:rPr>
              <a:t>A 500TB project = </a:t>
            </a:r>
            <a:r>
              <a:rPr lang="en-US" sz="1200" b="1">
                <a:solidFill>
                  <a:schemeClr val="bg2"/>
                </a:solidFill>
              </a:rPr>
              <a:t>1,000 days to complete</a:t>
            </a:r>
          </a:p>
          <a:p>
            <a:pPr>
              <a:spcBef>
                <a:spcPts val="600"/>
              </a:spcBef>
            </a:pPr>
            <a:endParaRPr lang="en-US" sz="1600" b="1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bg2"/>
                </a:solidFill>
              </a:rPr>
              <a:t>Narrow scope of application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226B0-0F6F-8A20-FB76-E9217AE32733}"/>
              </a:ext>
            </a:extLst>
          </p:cNvPr>
          <p:cNvSpPr/>
          <p:nvPr/>
        </p:nvSpPr>
        <p:spPr>
          <a:xfrm>
            <a:off x="6766178" y="1559071"/>
            <a:ext cx="4603423" cy="4252014"/>
          </a:xfrm>
          <a:prstGeom prst="rect">
            <a:avLst/>
          </a:prstGeom>
          <a:solidFill>
            <a:srgbClr val="F4A241"/>
          </a:solidFill>
          <a:ln w="28575">
            <a:solidFill>
              <a:srgbClr val="F4A2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897F6-4919-F3BF-58FB-283CCAADA3DE}"/>
              </a:ext>
            </a:extLst>
          </p:cNvPr>
          <p:cNvSpPr/>
          <p:nvPr/>
        </p:nvSpPr>
        <p:spPr>
          <a:xfrm>
            <a:off x="6766178" y="2025999"/>
            <a:ext cx="4603423" cy="3785085"/>
          </a:xfrm>
          <a:prstGeom prst="rect">
            <a:avLst/>
          </a:prstGeom>
          <a:solidFill>
            <a:schemeClr val="bg1"/>
          </a:solidFill>
          <a:ln w="28575">
            <a:solidFill>
              <a:srgbClr val="F4A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66508-0F8A-0D9B-1D73-C86C5B685459}"/>
              </a:ext>
            </a:extLst>
          </p:cNvPr>
          <p:cNvSpPr txBox="1"/>
          <p:nvPr/>
        </p:nvSpPr>
        <p:spPr>
          <a:xfrm>
            <a:off x="6905497" y="1633213"/>
            <a:ext cx="434085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chemeClr val="bg2"/>
                </a:solidFill>
              </a:rPr>
              <a:t>LAITEK ADVANCED MIGRATIONS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9D8B7-09A7-371E-23BD-F1AFCDF1AB0B}"/>
              </a:ext>
            </a:extLst>
          </p:cNvPr>
          <p:cNvSpPr txBox="1"/>
          <p:nvPr/>
        </p:nvSpPr>
        <p:spPr>
          <a:xfrm>
            <a:off x="7278362" y="2348652"/>
            <a:ext cx="4103855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Deep-reaching study data access</a:t>
            </a: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2"/>
                </a:solidFill>
              </a:rPr>
              <a:t>Migrate all day without impact</a:t>
            </a: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2"/>
                </a:solidFill>
              </a:rPr>
              <a:t>All data captured — nothing left behind</a:t>
            </a: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2"/>
                </a:solidFill>
              </a:rPr>
              <a:t>Rapid migration speeds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≈ 6.25 TB / ≈ 150k studies per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A 500TB project = </a:t>
            </a:r>
            <a:r>
              <a:rPr lang="en-US" sz="1200" b="1" dirty="0">
                <a:solidFill>
                  <a:schemeClr val="bg2"/>
                </a:solidFill>
              </a:rPr>
              <a:t>80 days to complete</a:t>
            </a:r>
          </a:p>
          <a:p>
            <a:pPr>
              <a:spcBef>
                <a:spcPts val="600"/>
              </a:spcBef>
            </a:pPr>
            <a:endParaRPr lang="en-US" sz="1600" b="1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2"/>
                </a:solidFill>
              </a:rPr>
              <a:t>Expansive project opportunities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3CC1B57-62F2-B89E-492C-F9F17925EA7C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ext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FC476859-A256-251D-EFEE-E1F7E0E9A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B5771331-077E-4411-3358-A4E267249E24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6BF957-32B8-53C2-3C59-C82C272C8A40}"/>
              </a:ext>
            </a:extLst>
          </p:cNvPr>
          <p:cNvCxnSpPr>
            <a:cxnSpLocks/>
          </p:cNvCxnSpPr>
          <p:nvPr/>
        </p:nvCxnSpPr>
        <p:spPr>
          <a:xfrm>
            <a:off x="399495" y="1251753"/>
            <a:ext cx="4763761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00DC5DE-BED9-88CD-8DF3-4C2E0EDBD5D6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1F96E9A0-D286-552D-7299-B735DCB0E273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</p:spTree>
    <p:extLst>
      <p:ext uri="{BB962C8B-B14F-4D97-AF65-F5344CB8AC3E}">
        <p14:creationId xmlns:p14="http://schemas.microsoft.com/office/powerpoint/2010/main" val="15390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7B1F15E-E4A3-7EF6-A365-B40FCB29DC6E}"/>
              </a:ext>
            </a:extLst>
          </p:cNvPr>
          <p:cNvGrpSpPr/>
          <p:nvPr/>
        </p:nvGrpSpPr>
        <p:grpSpPr>
          <a:xfrm>
            <a:off x="1145222" y="656947"/>
            <a:ext cx="10369118" cy="5237825"/>
            <a:chOff x="905522" y="798990"/>
            <a:chExt cx="10369118" cy="52378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7FB826-C400-512D-030C-187311E937EF}"/>
                </a:ext>
              </a:extLst>
            </p:cNvPr>
            <p:cNvSpPr/>
            <p:nvPr/>
          </p:nvSpPr>
          <p:spPr>
            <a:xfrm>
              <a:off x="905522" y="798990"/>
              <a:ext cx="10369118" cy="52378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41B497-1EE4-8E53-F89A-FF1742988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03" b="2653"/>
            <a:stretch/>
          </p:blipFill>
          <p:spPr>
            <a:xfrm>
              <a:off x="1032652" y="923277"/>
              <a:ext cx="10126695" cy="499812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id="{85DB9990-A722-74D2-017F-DC29DF49BEB3}"/>
              </a:ext>
            </a:extLst>
          </p:cNvPr>
          <p:cNvSpPr/>
          <p:nvPr/>
        </p:nvSpPr>
        <p:spPr>
          <a:xfrm>
            <a:off x="11517857" y="6164900"/>
            <a:ext cx="924339" cy="796844"/>
          </a:xfrm>
          <a:prstGeom prst="hexagon">
            <a:avLst/>
          </a:prstGeom>
          <a:solidFill>
            <a:srgbClr val="F4A2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1AA623DF-A27B-4011-B6B3-EADAC9347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644131" y="6286029"/>
            <a:ext cx="554215" cy="554215"/>
          </a:xfrm>
          <a:prstGeom prst="rect">
            <a:avLst/>
          </a:prstGeom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B674E11B-F3AD-E06E-855F-A1F2B105CCC8}"/>
              </a:ext>
            </a:extLst>
          </p:cNvPr>
          <p:cNvSpPr txBox="1"/>
          <p:nvPr/>
        </p:nvSpPr>
        <p:spPr>
          <a:xfrm>
            <a:off x="150920" y="6303785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F47F9B-2B63-2D2F-EF97-3353F085476D}"/>
              </a:ext>
            </a:extLst>
          </p:cNvPr>
          <p:cNvSpPr txBox="1">
            <a:spLocks/>
          </p:cNvSpPr>
          <p:nvPr/>
        </p:nvSpPr>
        <p:spPr>
          <a:xfrm rot="16200000">
            <a:off x="-1042836" y="3125479"/>
            <a:ext cx="3016749" cy="59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The LAITEK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A06FE-6C1E-A38A-BABA-FDA57EE75AD9}"/>
              </a:ext>
            </a:extLst>
          </p:cNvPr>
          <p:cNvSpPr txBox="1"/>
          <p:nvPr/>
        </p:nvSpPr>
        <p:spPr>
          <a:xfrm>
            <a:off x="4710105" y="6372822"/>
            <a:ext cx="2478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  <a:latin typeface="Avenir Book" panose="02000503020000020003" pitchFamily="2" charset="0"/>
              </a:rPr>
              <a:t>Proprietary &amp; Confidential Information</a:t>
            </a: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5CFE948D-20BA-54EE-444F-C702335D678B}"/>
              </a:ext>
            </a:extLst>
          </p:cNvPr>
          <p:cNvSpPr txBox="1"/>
          <p:nvPr/>
        </p:nvSpPr>
        <p:spPr>
          <a:xfrm>
            <a:off x="10018500" y="6373251"/>
            <a:ext cx="14362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alpha val="50000"/>
                  </a:schemeClr>
                </a:solidFill>
                <a:latin typeface="Avenir LT Pro 35 Light" panose="020B0402020203020204" pitchFamily="34" charset="0"/>
              </a:rPr>
              <a:t>MIGRATEK</a:t>
            </a:r>
          </a:p>
        </p:txBody>
      </p:sp>
    </p:spTree>
    <p:extLst>
      <p:ext uri="{BB962C8B-B14F-4D97-AF65-F5344CB8AC3E}">
        <p14:creationId xmlns:p14="http://schemas.microsoft.com/office/powerpoint/2010/main" val="739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3 LAITEK PPT">
  <a:themeElements>
    <a:clrScheme name="LAITEK Branded Colors">
      <a:dk1>
        <a:sysClr val="windowText" lastClr="000000"/>
      </a:dk1>
      <a:lt1>
        <a:sysClr val="window" lastClr="FFFFFF"/>
      </a:lt1>
      <a:dk2>
        <a:srgbClr val="002060"/>
      </a:dk2>
      <a:lt2>
        <a:srgbClr val="081A44"/>
      </a:lt2>
      <a:accent1>
        <a:srgbClr val="CDD2DF"/>
      </a:accent1>
      <a:accent2>
        <a:srgbClr val="1691C4"/>
      </a:accent2>
      <a:accent3>
        <a:srgbClr val="FFC000"/>
      </a:accent3>
      <a:accent4>
        <a:srgbClr val="7C0060"/>
      </a:accent4>
      <a:accent5>
        <a:srgbClr val="9E0D03"/>
      </a:accent5>
      <a:accent6>
        <a:srgbClr val="4D9B2F"/>
      </a:accent6>
      <a:hlink>
        <a:srgbClr val="0563C1"/>
      </a:hlink>
      <a:folHlink>
        <a:srgbClr val="954F72"/>
      </a:folHlink>
    </a:clrScheme>
    <a:fontScheme name="Custom 2">
      <a:majorFont>
        <a:latin typeface="Avenir LT Pro 35 Light"/>
        <a:ea typeface=""/>
        <a:cs typeface=""/>
      </a:majorFont>
      <a:minorFont>
        <a:latin typeface="Avenir LT Pro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LAITEK PPT" id="{5C692B00-E094-4AE5-B11E-6E8378E5018C}" vid="{D36DD158-8B2E-405C-989F-B4ADE3D517DF}"/>
    </a:ext>
  </a:extLst>
</a:theme>
</file>

<file path=ppt/theme/theme2.xml><?xml version="1.0" encoding="utf-8"?>
<a:theme xmlns:a="http://schemas.openxmlformats.org/drawingml/2006/main" name="White Background">
  <a:themeElements>
    <a:clrScheme name="LAITEK Branded Colors">
      <a:dk1>
        <a:sysClr val="windowText" lastClr="000000"/>
      </a:dk1>
      <a:lt1>
        <a:sysClr val="window" lastClr="FFFFFF"/>
      </a:lt1>
      <a:dk2>
        <a:srgbClr val="002060"/>
      </a:dk2>
      <a:lt2>
        <a:srgbClr val="081A44"/>
      </a:lt2>
      <a:accent1>
        <a:srgbClr val="CDD2DF"/>
      </a:accent1>
      <a:accent2>
        <a:srgbClr val="1691C4"/>
      </a:accent2>
      <a:accent3>
        <a:srgbClr val="FFC000"/>
      </a:accent3>
      <a:accent4>
        <a:srgbClr val="7C0060"/>
      </a:accent4>
      <a:accent5>
        <a:srgbClr val="9E0D03"/>
      </a:accent5>
      <a:accent6>
        <a:srgbClr val="4D9B2F"/>
      </a:accent6>
      <a:hlink>
        <a:srgbClr val="0563C1"/>
      </a:hlink>
      <a:folHlink>
        <a:srgbClr val="954F72"/>
      </a:folHlink>
    </a:clrScheme>
    <a:fontScheme name="Custom 2">
      <a:majorFont>
        <a:latin typeface="Avenir LT Pro 35 Light"/>
        <a:ea typeface=""/>
        <a:cs typeface=""/>
      </a:majorFont>
      <a:minorFont>
        <a:latin typeface="Avenir LT Pro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Fade Background">
  <a:themeElements>
    <a:clrScheme name="LAITEK Branded Colors">
      <a:dk1>
        <a:sysClr val="windowText" lastClr="000000"/>
      </a:dk1>
      <a:lt1>
        <a:sysClr val="window" lastClr="FFFFFF"/>
      </a:lt1>
      <a:dk2>
        <a:srgbClr val="002060"/>
      </a:dk2>
      <a:lt2>
        <a:srgbClr val="081A44"/>
      </a:lt2>
      <a:accent1>
        <a:srgbClr val="CDD2DF"/>
      </a:accent1>
      <a:accent2>
        <a:srgbClr val="1691C4"/>
      </a:accent2>
      <a:accent3>
        <a:srgbClr val="FFC000"/>
      </a:accent3>
      <a:accent4>
        <a:srgbClr val="7C0060"/>
      </a:accent4>
      <a:accent5>
        <a:srgbClr val="9E0D03"/>
      </a:accent5>
      <a:accent6>
        <a:srgbClr val="4D9B2F"/>
      </a:accent6>
      <a:hlink>
        <a:srgbClr val="0563C1"/>
      </a:hlink>
      <a:folHlink>
        <a:srgbClr val="954F72"/>
      </a:folHlink>
    </a:clrScheme>
    <a:fontScheme name="Custom 2">
      <a:majorFont>
        <a:latin typeface="Avenir LT Pro 35 Light"/>
        <a:ea typeface=""/>
        <a:cs typeface=""/>
      </a:majorFont>
      <a:minorFont>
        <a:latin typeface="Avenir LT Pro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rk Blue Fade Background">
  <a:themeElements>
    <a:clrScheme name="LAITEK Branded Colors">
      <a:dk1>
        <a:sysClr val="windowText" lastClr="000000"/>
      </a:dk1>
      <a:lt1>
        <a:sysClr val="window" lastClr="FFFFFF"/>
      </a:lt1>
      <a:dk2>
        <a:srgbClr val="002060"/>
      </a:dk2>
      <a:lt2>
        <a:srgbClr val="081A44"/>
      </a:lt2>
      <a:accent1>
        <a:srgbClr val="CDD2DF"/>
      </a:accent1>
      <a:accent2>
        <a:srgbClr val="1691C4"/>
      </a:accent2>
      <a:accent3>
        <a:srgbClr val="FFC000"/>
      </a:accent3>
      <a:accent4>
        <a:srgbClr val="7C0060"/>
      </a:accent4>
      <a:accent5>
        <a:srgbClr val="9E0D03"/>
      </a:accent5>
      <a:accent6>
        <a:srgbClr val="4D9B2F"/>
      </a:accent6>
      <a:hlink>
        <a:srgbClr val="0563C1"/>
      </a:hlink>
      <a:folHlink>
        <a:srgbClr val="954F72"/>
      </a:folHlink>
    </a:clrScheme>
    <a:fontScheme name="Custom 2">
      <a:majorFont>
        <a:latin typeface="Avenir LT Pro 35 Light"/>
        <a:ea typeface=""/>
        <a:cs typeface=""/>
      </a:majorFont>
      <a:minorFont>
        <a:latin typeface="Avenir LT Pro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64CE743D0EF4E8B65473A529917D0" ma:contentTypeVersion="16" ma:contentTypeDescription="Create a new document." ma:contentTypeScope="" ma:versionID="15f3642304bbf6e5db1f0b00ed424ca1">
  <xsd:schema xmlns:xsd="http://www.w3.org/2001/XMLSchema" xmlns:xs="http://www.w3.org/2001/XMLSchema" xmlns:p="http://schemas.microsoft.com/office/2006/metadata/properties" xmlns:ns2="7c5a7112-66cd-4212-b129-03263b8f2238" xmlns:ns3="bbfc499c-854c-44d1-a430-378c92a023d7" targetNamespace="http://schemas.microsoft.com/office/2006/metadata/properties" ma:root="true" ma:fieldsID="71e398bee9aaf4f50b91c6010d169580" ns2:_="" ns3:_="">
    <xsd:import namespace="7c5a7112-66cd-4212-b129-03263b8f2238"/>
    <xsd:import namespace="bbfc499c-854c-44d1-a430-378c92a02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a7112-66cd-4212-b129-03263b8f2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ccfd7d-cd3a-4e62-896a-8919df40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c499c-854c-44d1-a430-378c92a023d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0d6a815-824b-4a2c-8ee5-23d48ac6f91d}" ma:internalName="TaxCatchAll" ma:showField="CatchAllData" ma:web="bbfc499c-854c-44d1-a430-378c92a02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5a7112-66cd-4212-b129-03263b8f2238">
      <Terms xmlns="http://schemas.microsoft.com/office/infopath/2007/PartnerControls"/>
    </lcf76f155ced4ddcb4097134ff3c332f>
    <TaxCatchAll xmlns="bbfc499c-854c-44d1-a430-378c92a023d7" xsi:nil="true"/>
  </documentManagement>
</p:properties>
</file>

<file path=customXml/itemProps1.xml><?xml version="1.0" encoding="utf-8"?>
<ds:datastoreItem xmlns:ds="http://schemas.openxmlformats.org/officeDocument/2006/customXml" ds:itemID="{F6A553D6-B678-47D1-95B3-A87081FE25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88BF3A-F8A3-4077-A9EC-FBA7FA45F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a7112-66cd-4212-b129-03263b8f2238"/>
    <ds:schemaRef ds:uri="bbfc499c-854c-44d1-a430-378c92a02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6DAC3E-7F48-4507-929D-C91BB0677546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bfc499c-854c-44d1-a430-378c92a023d7"/>
    <ds:schemaRef ds:uri="7c5a7112-66cd-4212-b129-03263b8f22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LAITEK PPT</Template>
  <TotalTime>14</TotalTime>
  <Words>960</Words>
  <Application>Microsoft Macintosh PowerPoint</Application>
  <PresentationFormat>Widescreen</PresentationFormat>
  <Paragraphs>248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Avenir Book</vt:lpstr>
      <vt:lpstr>Avenir LT Pro 35 Light</vt:lpstr>
      <vt:lpstr>Avenir Next LT Pro Light</vt:lpstr>
      <vt:lpstr>Calibri</vt:lpstr>
      <vt:lpstr>2023 LAITEK PPT</vt:lpstr>
      <vt:lpstr>White Background</vt:lpstr>
      <vt:lpstr>White Fade Background</vt:lpstr>
      <vt:lpstr>Dark Blue Fade Background</vt:lpstr>
      <vt:lpstr>PowerPoint Presentation</vt:lpstr>
      <vt:lpstr>PowerPoint Presentation</vt:lpstr>
      <vt:lpstr>PowerPoint Presentation</vt:lpstr>
      <vt:lpstr>Unparalleled Brain Trust</vt:lpstr>
      <vt:lpstr>Standards &amp; Conformance</vt:lpstr>
      <vt:lpstr>The LAITEK Difference</vt:lpstr>
      <vt:lpstr>PowerPoint Presentation</vt:lpstr>
      <vt:lpstr>MIGRATEK Advanced Migrations</vt:lpstr>
      <vt:lpstr>PowerPoint Presentation</vt:lpstr>
      <vt:lpstr>The LAITEK Method</vt:lpstr>
      <vt:lpstr>The LAITEK Method</vt:lpstr>
      <vt:lpstr>The LAITEK Method</vt:lpstr>
      <vt:lpstr>The LAITEK Method</vt:lpstr>
      <vt:lpstr>The LAITEK Method</vt:lpstr>
      <vt:lpstr>The LAITEK Method</vt:lpstr>
      <vt:lpstr>The LAITEK Method</vt:lpstr>
      <vt:lpstr>Essentials Migration Services</vt:lpstr>
      <vt:lpstr>Custom Engineering</vt:lpstr>
      <vt:lpstr>Data Recovery</vt:lpstr>
      <vt:lpstr>PowerPoint Presentation</vt:lpstr>
      <vt:lpstr>ATRIUM® Suite</vt:lpstr>
      <vt:lpstr>ATRIUM® — Route</vt:lpstr>
      <vt:lpstr>ATRIUM® — Convert</vt:lpstr>
      <vt:lpstr>ATRIUM® — KEEP</vt:lpstr>
      <vt:lpstr>ATRIUM® — Import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Lewis</dc:creator>
  <cp:lastModifiedBy>Dean Kaufman</cp:lastModifiedBy>
  <cp:revision>3</cp:revision>
  <dcterms:created xsi:type="dcterms:W3CDTF">2023-04-20T12:33:15Z</dcterms:created>
  <dcterms:modified xsi:type="dcterms:W3CDTF">2023-11-03T14:11:17Z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0x010100C1E64CE743D0EF4E8B65473A529917D0</vt:lpwstr>
  </property>
  <property fmtid="{D5CDD505-2E9C-101B-9397-08002B2CF9AE}" pid="3" name="MediaServiceImageTags">
    <vt:lpwstr/>
  </property>
</Properties>
</file>